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16"/>
  </p:notesMasterIdLst>
  <p:handoutMasterIdLst>
    <p:handoutMasterId r:id="rId17"/>
  </p:handoutMasterIdLst>
  <p:sldIdLst>
    <p:sldId id="524" r:id="rId5"/>
    <p:sldId id="514" r:id="rId6"/>
    <p:sldId id="515" r:id="rId7"/>
    <p:sldId id="516" r:id="rId8"/>
    <p:sldId id="517" r:id="rId9"/>
    <p:sldId id="518" r:id="rId10"/>
    <p:sldId id="519" r:id="rId11"/>
    <p:sldId id="520" r:id="rId12"/>
    <p:sldId id="521" r:id="rId13"/>
    <p:sldId id="522" r:id="rId14"/>
    <p:sldId id="52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093" autoAdjust="0"/>
  </p:normalViewPr>
  <p:slideViewPr>
    <p:cSldViewPr snapToGrid="0" snapToObjects="1" showGuides="1">
      <p:cViewPr varScale="1">
        <p:scale>
          <a:sx n="104" d="100"/>
          <a:sy n="104" d="100"/>
        </p:scale>
        <p:origin x="108" y="132"/>
      </p:cViewPr>
      <p:guideLst>
        <p:guide orient="horz" pos="1992"/>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75"/>
        <c:axId val="160142776"/>
        <c:axId val="160143160"/>
      </c:barChart>
      <c:catAx>
        <c:axId val="160142776"/>
        <c:scaling>
          <c:orientation val="minMax"/>
        </c:scaling>
        <c:delete val="0"/>
        <c:axPos val="b"/>
        <c:numFmt formatCode="General" sourceLinked="0"/>
        <c:majorTickMark val="none"/>
        <c:minorTickMark val="none"/>
        <c:tickLblPos val="nextTo"/>
        <c:crossAx val="160143160"/>
        <c:crosses val="autoZero"/>
        <c:auto val="1"/>
        <c:lblAlgn val="ctr"/>
        <c:lblOffset val="100"/>
        <c:noMultiLvlLbl val="0"/>
      </c:catAx>
      <c:valAx>
        <c:axId val="160143160"/>
        <c:scaling>
          <c:orientation val="minMax"/>
        </c:scaling>
        <c:delete val="0"/>
        <c:axPos val="l"/>
        <c:numFmt formatCode="General" sourceLinked="1"/>
        <c:majorTickMark val="none"/>
        <c:minorTickMark val="none"/>
        <c:tickLblPos val="nextTo"/>
        <c:crossAx val="16014277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2D963-8311-437F-A6C1-A48F9C4105C4}" type="datetimeFigureOut">
              <a:rPr lang="en-US" smtClean="0"/>
              <a:t>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2B1FBB-9A93-4310-A8A3-5F21A1688DFB}" type="slidenum">
              <a:rPr lang="en-US" smtClean="0"/>
              <a:t>‹#›</a:t>
            </a:fld>
            <a:endParaRPr lang="en-US"/>
          </a:p>
        </p:txBody>
      </p:sp>
    </p:spTree>
    <p:extLst>
      <p:ext uri="{BB962C8B-B14F-4D97-AF65-F5344CB8AC3E}">
        <p14:creationId xmlns:p14="http://schemas.microsoft.com/office/powerpoint/2010/main" val="198169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A48DA9-255D-4021-9152-50E7A9D6F49F}" type="slidenum">
              <a:rPr lang="en-US" smtClean="0"/>
              <a:t>2</a:t>
            </a:fld>
            <a:endParaRPr lang="en-US"/>
          </a:p>
        </p:txBody>
      </p:sp>
    </p:spTree>
    <p:extLst>
      <p:ext uri="{BB962C8B-B14F-4D97-AF65-F5344CB8AC3E}">
        <p14:creationId xmlns:p14="http://schemas.microsoft.com/office/powerpoint/2010/main" val="169899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141767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E568DF-58FC-4AD4-A10C-8B75390266B4}"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244362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E568DF-58FC-4AD4-A10C-8B75390266B4}"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258066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Instruction: if other priors or approaches are considered, include them here</a:t>
            </a: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ACAEB4-A95F-409D-9E22-01380B7999AD}"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422870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9" name="Picture 8" descr="DIA_Logo_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3" name="Subtitle 2"/>
          <p:cNvSpPr>
            <a:spLocks noGrp="1"/>
          </p:cNvSpPr>
          <p:nvPr>
            <p:ph type="subTitle" idx="1"/>
          </p:nvPr>
        </p:nvSpPr>
        <p:spPr>
          <a:xfrm>
            <a:off x="4300069" y="2876237"/>
            <a:ext cx="4607772" cy="9496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DIA_Logo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13" name="Title 1"/>
          <p:cNvSpPr>
            <a:spLocks noGrp="1"/>
          </p:cNvSpPr>
          <p:nvPr>
            <p:ph type="ctrTitle"/>
          </p:nvPr>
        </p:nvSpPr>
        <p:spPr>
          <a:xfrm>
            <a:off x="4300068" y="1389112"/>
            <a:ext cx="4607774" cy="1470025"/>
          </a:xfrm>
        </p:spPr>
        <p:txBody>
          <a:bodyPr>
            <a:normAutofit/>
          </a:bodyPr>
          <a:lstStyle>
            <a:lvl1pPr>
              <a:defRPr sz="3200" b="0"/>
            </a:lvl1pPr>
          </a:lstStyle>
          <a:p>
            <a:r>
              <a:rPr lang="en-US" dirty="0" smtClean="0"/>
              <a:t>Click to edit Master title style</a:t>
            </a:r>
            <a:endParaRPr lang="en-US" dirty="0"/>
          </a:p>
        </p:txBody>
      </p:sp>
    </p:spTree>
    <p:extLst>
      <p:ext uri="{BB962C8B-B14F-4D97-AF65-F5344CB8AC3E}">
        <p14:creationId xmlns:p14="http://schemas.microsoft.com/office/powerpoint/2010/main" val="131046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1" y="891716"/>
            <a:ext cx="4750308" cy="5853914"/>
          </a:xfrm>
          <a:prstGeom prst="rect">
            <a:avLst/>
          </a:prstGeom>
        </p:spPr>
      </p:pic>
      <p:pic>
        <p:nvPicPr>
          <p:cNvPr id="9" name="Picture 8" descr="DIA_Logo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3" name="Subtitle 2"/>
          <p:cNvSpPr>
            <a:spLocks noGrp="1"/>
          </p:cNvSpPr>
          <p:nvPr>
            <p:ph type="subTitle" idx="1" hasCustomPrompt="1"/>
          </p:nvPr>
        </p:nvSpPr>
        <p:spPr>
          <a:xfrm>
            <a:off x="4300069" y="2876237"/>
            <a:ext cx="4607772" cy="9496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 | Location</a:t>
            </a:r>
            <a:endParaRPr lang="en-US" dirty="0"/>
          </a:p>
        </p:txBody>
      </p:sp>
      <p:pic>
        <p:nvPicPr>
          <p:cNvPr id="12" name="Picture 11" descr="DIA_Logo_REV.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13" name="Title 1"/>
          <p:cNvSpPr>
            <a:spLocks noGrp="1"/>
          </p:cNvSpPr>
          <p:nvPr>
            <p:ph type="ctrTitle" hasCustomPrompt="1"/>
          </p:nvPr>
        </p:nvSpPr>
        <p:spPr>
          <a:xfrm>
            <a:off x="4300068" y="1389112"/>
            <a:ext cx="4607774" cy="1470025"/>
          </a:xfrm>
        </p:spPr>
        <p:txBody>
          <a:bodyPr>
            <a:normAutofit/>
          </a:bodyPr>
          <a:lstStyle>
            <a:lvl1pPr>
              <a:defRPr sz="3200" b="0" baseline="0"/>
            </a:lvl1pPr>
          </a:lstStyle>
          <a:p>
            <a:r>
              <a:rPr lang="en-US" dirty="0" smtClean="0">
                <a:solidFill>
                  <a:schemeClr val="bg1"/>
                </a:solidFill>
              </a:rPr>
              <a:t>Insert Title</a:t>
            </a:r>
            <a:endParaRPr lang="en-US" dirty="0"/>
          </a:p>
        </p:txBody>
      </p:sp>
    </p:spTree>
    <p:extLst>
      <p:ext uri="{BB962C8B-B14F-4D97-AF65-F5344CB8AC3E}">
        <p14:creationId xmlns:p14="http://schemas.microsoft.com/office/powerpoint/2010/main" val="368707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457200" y="251958"/>
            <a:ext cx="8229600" cy="11430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600200"/>
            <a:ext cx="82296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endParaRPr lang="en-US" dirty="0"/>
          </a:p>
        </p:txBody>
      </p:sp>
    </p:spTree>
    <p:extLst>
      <p:ext uri="{BB962C8B-B14F-4D97-AF65-F5344CB8AC3E}">
        <p14:creationId xmlns:p14="http://schemas.microsoft.com/office/powerpoint/2010/main" val="412272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4114800" cy="4756150"/>
          </a:xfrm>
        </p:spPr>
        <p:txBody>
          <a:bodyPr/>
          <a:lstStyle>
            <a:lvl1pPr marL="457200" indent="-457200">
              <a:buFontTx/>
              <a:buBlip>
                <a:blip r:embed="rId2"/>
              </a:buBlip>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775200" y="1600200"/>
            <a:ext cx="4114800" cy="4756150"/>
          </a:xfrm>
        </p:spPr>
        <p:txBody>
          <a:bodyPr/>
          <a:lstStyle>
            <a:lvl1pPr marL="457200" indent="-457200">
              <a:buFontTx/>
              <a:buBlip>
                <a:blip r:embed="rId2"/>
              </a:buBlip>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endParaRPr lang="en-US" dirty="0"/>
          </a:p>
        </p:txBody>
      </p:sp>
    </p:spTree>
    <p:extLst>
      <p:ext uri="{BB962C8B-B14F-4D97-AF65-F5344CB8AC3E}">
        <p14:creationId xmlns:p14="http://schemas.microsoft.com/office/powerpoint/2010/main" val="302909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5473700" cy="1117600"/>
          </a:xfrm>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p:txBody>
      </p:sp>
      <p:graphicFrame>
        <p:nvGraphicFramePr>
          <p:cNvPr id="9" name="Chart 8"/>
          <p:cNvGraphicFramePr/>
          <p:nvPr userDrawn="1">
            <p:extLst>
              <p:ext uri="{D42A27DB-BD31-4B8C-83A1-F6EECF244321}">
                <p14:modId xmlns:p14="http://schemas.microsoft.com/office/powerpoint/2010/main" val="2941650231"/>
              </p:ext>
            </p:extLst>
          </p:nvPr>
        </p:nvGraphicFramePr>
        <p:xfrm>
          <a:off x="2032000" y="2514600"/>
          <a:ext cx="50292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endParaRPr lang="en-US" dirty="0"/>
          </a:p>
        </p:txBody>
      </p:sp>
    </p:spTree>
    <p:extLst>
      <p:ext uri="{BB962C8B-B14F-4D97-AF65-F5344CB8AC3E}">
        <p14:creationId xmlns:p14="http://schemas.microsoft.com/office/powerpoint/2010/main" val="12079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txBox="1">
            <a:spLocks/>
          </p:cNvSpPr>
          <p:nvPr userDrawn="1"/>
        </p:nvSpPr>
        <p:spPr>
          <a:xfrm>
            <a:off x="1051814" y="990600"/>
            <a:ext cx="3213100" cy="2017528"/>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sz="6600" smtClean="0"/>
              <a:t>Ask</a:t>
            </a:r>
            <a:endParaRPr lang="en-US" sz="6600" dirty="0"/>
          </a:p>
        </p:txBody>
      </p:sp>
      <p:pic>
        <p:nvPicPr>
          <p:cNvPr id="12" name="Picture 11" descr="Circle_Question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9589" y="381407"/>
            <a:ext cx="4968850" cy="5612587"/>
          </a:xfrm>
          <a:prstGeom prst="rect">
            <a:avLst/>
          </a:prstGeom>
        </p:spPr>
      </p:pic>
    </p:spTree>
    <p:extLst>
      <p:ext uri="{BB962C8B-B14F-4D97-AF65-F5344CB8AC3E}">
        <p14:creationId xmlns:p14="http://schemas.microsoft.com/office/powerpoint/2010/main" val="154583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228600" y="214312"/>
            <a:ext cx="8286750" cy="928688"/>
          </a:xfrm>
          <a:prstGeom prst="rect">
            <a:avLst/>
          </a:prstGeom>
        </p:spPr>
        <p:txBody>
          <a:bodyPr/>
          <a:lstStyle>
            <a:lvl1pPr>
              <a:defRPr sz="2600" b="1">
                <a:solidFill>
                  <a:srgbClr val="4F545C"/>
                </a:solidFill>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628650" y="1676400"/>
            <a:ext cx="7886700" cy="4500563"/>
          </a:xfrm>
          <a:prstGeom prst="rect">
            <a:avLst/>
          </a:prstGeom>
        </p:spPr>
        <p:txBody>
          <a:bodyPr/>
          <a:lstStyle>
            <a:lvl1pPr marL="228600" indent="-228600">
              <a:buSzPct val="65000"/>
              <a:buFontTx/>
              <a:buBlip>
                <a:blip r:embed="rId2"/>
              </a:buBlip>
              <a:defRPr>
                <a:solidFill>
                  <a:srgbClr val="4F545C"/>
                </a:solidFill>
                <a:latin typeface="Arial"/>
                <a:cs typeface="Arial"/>
              </a:defRPr>
            </a:lvl1pPr>
            <a:lvl2pPr>
              <a:defRPr>
                <a:solidFill>
                  <a:srgbClr val="4F545C"/>
                </a:solidFill>
                <a:latin typeface="Arial"/>
                <a:cs typeface="Arial"/>
              </a:defRPr>
            </a:lvl2pPr>
            <a:lvl3pPr>
              <a:defRPr>
                <a:solidFill>
                  <a:srgbClr val="4F545C"/>
                </a:solidFill>
                <a:latin typeface="Arial"/>
                <a:cs typeface="Arial"/>
              </a:defRPr>
            </a:lvl3pPr>
            <a:lvl4pPr>
              <a:defRPr>
                <a:solidFill>
                  <a:srgbClr val="4F545C"/>
                </a:solidFill>
                <a:latin typeface="Arial"/>
                <a:cs typeface="Arial"/>
              </a:defRPr>
            </a:lvl4pPr>
            <a:lvl5pPr>
              <a:defRPr>
                <a:solidFill>
                  <a:srgbClr val="4F545C"/>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81000" y="6356350"/>
            <a:ext cx="533400" cy="365125"/>
          </a:xfrm>
          <a:prstGeom prst="rect">
            <a:avLst/>
          </a:prstGeom>
        </p:spPr>
        <p:txBody>
          <a:bodyPr/>
          <a:lstStyle>
            <a:lvl1pPr>
              <a:defRPr sz="1400">
                <a:solidFill>
                  <a:srgbClr val="4F545C"/>
                </a:solidFill>
              </a:defRPr>
            </a:lvl1pPr>
          </a:lstStyle>
          <a:p>
            <a:fld id="{618F4902-E8EE-4E25-B91E-E053F494FEFF}" type="slidenum">
              <a:rPr lang="en-US" smtClean="0"/>
              <a:pPr/>
              <a:t>‹#›</a:t>
            </a:fld>
            <a:endParaRPr lang="en-US" dirty="0"/>
          </a:p>
        </p:txBody>
      </p:sp>
    </p:spTree>
    <p:extLst>
      <p:ext uri="{BB962C8B-B14F-4D97-AF65-F5344CB8AC3E}">
        <p14:creationId xmlns:p14="http://schemas.microsoft.com/office/powerpoint/2010/main" val="591914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383509"/>
            <a:ext cx="9144000" cy="941832"/>
          </a:xfrm>
          <a:prstGeom prst="rect">
            <a:avLst/>
          </a:prstGeom>
        </p:spPr>
      </p:pic>
      <p:sp>
        <p:nvSpPr>
          <p:cNvPr id="2" name="Title Placeholder 1"/>
          <p:cNvSpPr>
            <a:spLocks noGrp="1"/>
          </p:cNvSpPr>
          <p:nvPr>
            <p:ph type="title"/>
          </p:nvPr>
        </p:nvSpPr>
        <p:spPr>
          <a:xfrm>
            <a:off x="457200" y="25195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6865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smtClean="0"/>
              <a:t>DIA Copyright</a:t>
            </a:r>
            <a:endParaRPr lang="en-US" dirty="0"/>
          </a:p>
        </p:txBody>
      </p:sp>
      <p:pic>
        <p:nvPicPr>
          <p:cNvPr id="8" name="Picture 7" descr="DIALogo.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529963" y="6381300"/>
            <a:ext cx="1385437" cy="347657"/>
          </a:xfrm>
          <a:prstGeom prst="rect">
            <a:avLst/>
          </a:prstGeom>
        </p:spPr>
      </p:pic>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45" r:id="rId1"/>
    <p:sldLayoutId id="2147483733" r:id="rId2"/>
    <p:sldLayoutId id="2147483742" r:id="rId3"/>
    <p:sldLayoutId id="2147483738" r:id="rId4"/>
    <p:sldLayoutId id="2147483740" r:id="rId5"/>
    <p:sldLayoutId id="2147483744" r:id="rId6"/>
    <p:sldLayoutId id="2147483746" r:id="rId7"/>
  </p:sldLayoutIdLst>
  <p:hf sldNum="0" hdr="0" dt="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11"/>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solidFill>
                  <a:schemeClr val="bg2"/>
                </a:solidFill>
              </a:rPr>
              <a:t>Bayesian approach to equivalence study of medical device</a:t>
            </a:r>
            <a:r>
              <a:rPr lang="en-US" baseline="30000" dirty="0">
                <a:solidFill>
                  <a:schemeClr val="bg2"/>
                </a:solidFill>
              </a:rPr>
              <a:t>1</a:t>
            </a:r>
            <a:endParaRPr lang="en-US" dirty="0"/>
          </a:p>
        </p:txBody>
      </p:sp>
      <p:sp>
        <p:nvSpPr>
          <p:cNvPr id="4" name="TextBox 3"/>
          <p:cNvSpPr txBox="1"/>
          <p:nvPr/>
        </p:nvSpPr>
        <p:spPr>
          <a:xfrm>
            <a:off x="0" y="6104920"/>
            <a:ext cx="5815914" cy="338554"/>
          </a:xfrm>
          <a:prstGeom prst="rect">
            <a:avLst/>
          </a:prstGeom>
          <a:noFill/>
        </p:spPr>
        <p:txBody>
          <a:bodyPr wrap="square" rtlCol="0">
            <a:spAutoFit/>
          </a:bodyPr>
          <a:lstStyle/>
          <a:p>
            <a:r>
              <a:rPr lang="en-US" sz="1600" dirty="0"/>
              <a:t>1. http://www.accessdata.fda.gov/cdrh_docs/pdf/P980048b.pdf</a:t>
            </a:r>
          </a:p>
        </p:txBody>
      </p:sp>
    </p:spTree>
    <p:extLst>
      <p:ext uri="{BB962C8B-B14F-4D97-AF65-F5344CB8AC3E}">
        <p14:creationId xmlns:p14="http://schemas.microsoft.com/office/powerpoint/2010/main" val="140993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altLang="en-US" sz="4000" dirty="0" smtClean="0"/>
              <a:t>Sensitivity Analyses</a:t>
            </a:r>
          </a:p>
        </p:txBody>
      </p:sp>
      <p:sp>
        <p:nvSpPr>
          <p:cNvPr id="10243" name="Content Placeholder 2"/>
          <p:cNvSpPr>
            <a:spLocks noGrp="1"/>
          </p:cNvSpPr>
          <p:nvPr>
            <p:ph idx="1"/>
          </p:nvPr>
        </p:nvSpPr>
        <p:spPr>
          <a:xfrm>
            <a:off x="457200" y="1935892"/>
            <a:ext cx="8229600" cy="3665838"/>
          </a:xfrm>
        </p:spPr>
        <p:txBody>
          <a:bodyPr/>
          <a:lstStyle/>
          <a:p>
            <a:pPr eaLnBrk="1" hangingPunct="1">
              <a:defRPr/>
            </a:pPr>
            <a:r>
              <a:rPr lang="en-US" dirty="0" smtClean="0"/>
              <a:t>Frequentist analyses were also performed</a:t>
            </a:r>
          </a:p>
          <a:p>
            <a:pPr eaLnBrk="1" hangingPunct="1">
              <a:defRPr/>
            </a:pPr>
            <a:r>
              <a:rPr lang="en-US" dirty="0" smtClean="0"/>
              <a:t>Intent-to-treat analysis of efficacy data was also performed</a:t>
            </a:r>
          </a:p>
          <a:p>
            <a:pPr lvl="1" eaLnBrk="1" hangingPunct="1">
              <a:defRPr/>
            </a:pPr>
            <a:r>
              <a:rPr lang="en-US" dirty="0" smtClean="0"/>
              <a:t>All missing data were considered “failures”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altLang="en-US" sz="4000" dirty="0" smtClean="0"/>
              <a:t>Conclusion</a:t>
            </a:r>
          </a:p>
        </p:txBody>
      </p:sp>
      <p:sp>
        <p:nvSpPr>
          <p:cNvPr id="11267" name="Content Placeholder 2"/>
          <p:cNvSpPr>
            <a:spLocks noGrp="1"/>
          </p:cNvSpPr>
          <p:nvPr>
            <p:ph idx="1"/>
          </p:nvPr>
        </p:nvSpPr>
        <p:spPr>
          <a:xfrm>
            <a:off x="457200" y="1985319"/>
            <a:ext cx="8229600" cy="3525796"/>
          </a:xfrm>
        </p:spPr>
        <p:txBody>
          <a:bodyPr>
            <a:normAutofit/>
          </a:bodyPr>
          <a:lstStyle/>
          <a:p>
            <a:pPr eaLnBrk="1" hangingPunct="1">
              <a:defRPr/>
            </a:pPr>
            <a:r>
              <a:rPr lang="en-US" altLang="en-US" sz="2400" dirty="0" smtClean="0"/>
              <a:t>While frequentist methods can be used to design and analyze non-inferiority studies, Bayesian designs help directly answer the question of equivalence.</a:t>
            </a:r>
          </a:p>
          <a:p>
            <a:pPr eaLnBrk="1" hangingPunct="1">
              <a:defRPr/>
            </a:pPr>
            <a:r>
              <a:rPr lang="en-US" altLang="en-US" sz="2400" dirty="0" smtClean="0"/>
              <a:t>BAK/Cervical Interbody Fusion System was found to be superior to ACDF for long-term fusion and equivalent for long-term neck pain and radicular success</a:t>
            </a:r>
            <a:r>
              <a:rPr lang="en-US" altLang="en-US" sz="2400" dirty="0"/>
              <a:t>.</a:t>
            </a:r>
            <a:endParaRPr lang="en-US" alt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98133"/>
            <a:ext cx="7886700" cy="4072468"/>
          </a:xfrm>
        </p:spPr>
        <p:txBody>
          <a:bodyPr/>
          <a:lstStyle/>
          <a:p>
            <a:pPr>
              <a:buNone/>
            </a:pPr>
            <a:r>
              <a:rPr lang="en-US" altLang="en-US" sz="1800" dirty="0" smtClean="0">
                <a:solidFill>
                  <a:schemeClr val="tx1"/>
                </a:solidFill>
              </a:rPr>
              <a:t>   The </a:t>
            </a:r>
            <a:r>
              <a:rPr lang="en-US" altLang="en-US" sz="1800" dirty="0">
                <a:solidFill>
                  <a:schemeClr val="tx1"/>
                </a:solidFill>
              </a:rPr>
              <a:t>views and opinions expressed in the following PowerPoint slides are those of </a:t>
            </a:r>
            <a:r>
              <a:rPr lang="en-US" altLang="en-US" sz="1800" dirty="0" smtClean="0">
                <a:solidFill>
                  <a:schemeClr val="tx1"/>
                </a:solidFill>
              </a:rPr>
              <a:t>the individual </a:t>
            </a:r>
            <a:r>
              <a:rPr lang="en-US" altLang="en-US" sz="1800" dirty="0">
                <a:solidFill>
                  <a:schemeClr val="tx1"/>
                </a:solidFill>
              </a:rPr>
              <a:t>presenter and should not be attributed to Drug Information Association, Inc. (“DIA”), its directors, officers, employees, volunteers, members, </a:t>
            </a:r>
            <a:r>
              <a:rPr lang="en-US" altLang="en-US" sz="1800" dirty="0" smtClean="0">
                <a:solidFill>
                  <a:schemeClr val="tx1"/>
                </a:solidFill>
              </a:rPr>
              <a:t>DIA Communities </a:t>
            </a:r>
            <a:r>
              <a:rPr lang="en-US" altLang="en-US" sz="1800" dirty="0">
                <a:solidFill>
                  <a:schemeClr val="tx1"/>
                </a:solidFill>
              </a:rPr>
              <a:t>or affiliates, or any organization with which the presenter is employed or affiliated. </a:t>
            </a:r>
          </a:p>
          <a:p>
            <a:pPr>
              <a:buNone/>
            </a:pPr>
            <a:r>
              <a:rPr lang="en-US" altLang="en-US" dirty="0">
                <a:solidFill>
                  <a:schemeClr val="tx1"/>
                </a:solidFill>
              </a:rPr>
              <a:t> </a:t>
            </a:r>
          </a:p>
          <a:p>
            <a:pPr>
              <a:buNone/>
            </a:pPr>
            <a:r>
              <a:rPr lang="en-US" altLang="en-US" dirty="0">
                <a:solidFill>
                  <a:schemeClr val="tx1"/>
                </a:solidFill>
              </a:rPr>
              <a:t>	</a:t>
            </a:r>
            <a:r>
              <a:rPr lang="en-US" altLang="en-US" sz="1800" dirty="0">
                <a:solidFill>
                  <a:schemeClr val="tx1"/>
                </a:solidFill>
              </a:rPr>
              <a:t>These PowerPoint slides are the intellectual property of the individual presenter and are protected under the copyright laws of the United States of America and other countries.  Used by permission.  All rights reserved. Drug Information Association, DIA and DIA logo are registered trademarks or trademarks of Drug Information Association Inc.  All other trademarks are the property of their respective owners.</a:t>
            </a:r>
            <a:endParaRPr lang="en-US" sz="1800" dirty="0">
              <a:solidFill>
                <a:schemeClr val="tx1"/>
              </a:solidFill>
            </a:endParaRPr>
          </a:p>
        </p:txBody>
      </p:sp>
    </p:spTree>
    <p:extLst>
      <p:ext uri="{BB962C8B-B14F-4D97-AF65-F5344CB8AC3E}">
        <p14:creationId xmlns:p14="http://schemas.microsoft.com/office/powerpoint/2010/main" val="277650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altLang="en-US" sz="4000" dirty="0" smtClean="0"/>
              <a:t>Executive Summary/Abstract</a:t>
            </a:r>
          </a:p>
        </p:txBody>
      </p:sp>
      <p:sp>
        <p:nvSpPr>
          <p:cNvPr id="3075" name="Content Placeholder 2"/>
          <p:cNvSpPr>
            <a:spLocks noGrp="1"/>
          </p:cNvSpPr>
          <p:nvPr>
            <p:ph idx="1"/>
          </p:nvPr>
        </p:nvSpPr>
        <p:spPr>
          <a:xfrm>
            <a:off x="457200" y="2057400"/>
            <a:ext cx="8229600" cy="4298949"/>
          </a:xfrm>
        </p:spPr>
        <p:txBody>
          <a:bodyPr/>
          <a:lstStyle/>
          <a:p>
            <a:pPr eaLnBrk="1" hangingPunct="1">
              <a:defRPr/>
            </a:pPr>
            <a:r>
              <a:rPr lang="en-US" sz="2400" dirty="0" smtClean="0"/>
              <a:t>Effectiveness and safety of BAK/C devices in 1-level patients were established based on equivalence conclusions for all efficacy and safety criteria.</a:t>
            </a:r>
          </a:p>
          <a:p>
            <a:pPr eaLnBrk="1" hangingPunct="1">
              <a:defRPr/>
            </a:pPr>
            <a:r>
              <a:rPr lang="en-US" sz="2400" dirty="0" smtClean="0"/>
              <a:t>Safety and efficacy of BAK/C implants were assessed through Bayesian methods; classical analyses were conducted to aid in interpretation</a:t>
            </a:r>
            <a:r>
              <a:rPr lang="en-US" dirty="0"/>
              <a:t>.</a:t>
            </a:r>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altLang="en-US" sz="4000" dirty="0" smtClean="0"/>
              <a:t>Background</a:t>
            </a:r>
          </a:p>
        </p:txBody>
      </p:sp>
      <p:sp>
        <p:nvSpPr>
          <p:cNvPr id="3" name="Content Placeholder 2"/>
          <p:cNvSpPr>
            <a:spLocks noGrp="1"/>
          </p:cNvSpPr>
          <p:nvPr>
            <p:ph idx="1"/>
          </p:nvPr>
        </p:nvSpPr>
        <p:spPr>
          <a:xfrm>
            <a:off x="457200" y="2048933"/>
            <a:ext cx="8229600" cy="4146550"/>
          </a:xfrm>
        </p:spPr>
        <p:txBody>
          <a:bodyPr rtlCol="0">
            <a:normAutofit fontScale="70000" lnSpcReduction="20000"/>
          </a:bodyPr>
          <a:lstStyle/>
          <a:p>
            <a:pPr eaLnBrk="1" fontAlgn="auto" hangingPunct="1">
              <a:spcAft>
                <a:spcPts val="0"/>
              </a:spcAft>
              <a:buFont typeface="Arial" panose="020B0604020202020204" pitchFamily="34" charset="0"/>
              <a:buChar char="•"/>
              <a:defRPr/>
            </a:pPr>
            <a:r>
              <a:rPr lang="en-US" dirty="0" smtClean="0"/>
              <a:t>Medical device of interest: BAK/Cervical Interbody Fusion System</a:t>
            </a:r>
          </a:p>
          <a:p>
            <a:pPr lvl="1" eaLnBrk="1" fontAlgn="auto" hangingPunct="1">
              <a:spcAft>
                <a:spcPts val="0"/>
              </a:spcAft>
              <a:buFont typeface="Arial" panose="020B0604020202020204" pitchFamily="34" charset="0"/>
              <a:buChar char="–"/>
              <a:defRPr/>
            </a:pPr>
            <a:r>
              <a:rPr lang="en-US" dirty="0" smtClean="0"/>
              <a:t>Indication: skeletally mature patients with degenerative disc disease (DDD)</a:t>
            </a:r>
          </a:p>
          <a:p>
            <a:pPr eaLnBrk="1" fontAlgn="auto" hangingPunct="1">
              <a:spcAft>
                <a:spcPts val="0"/>
              </a:spcAft>
              <a:buFont typeface="Arial" panose="020B0604020202020204" pitchFamily="34" charset="0"/>
              <a:buChar char="•"/>
              <a:defRPr/>
            </a:pPr>
            <a:r>
              <a:rPr lang="en-US" dirty="0" smtClean="0"/>
              <a:t>The </a:t>
            </a:r>
            <a:r>
              <a:rPr lang="en-US" dirty="0"/>
              <a:t>clinical study </a:t>
            </a:r>
            <a:r>
              <a:rPr lang="en-US" dirty="0" smtClean="0"/>
              <a:t>compared </a:t>
            </a:r>
            <a:r>
              <a:rPr lang="en-US" dirty="0"/>
              <a:t>BAK/C implants </a:t>
            </a:r>
            <a:r>
              <a:rPr lang="en-US" dirty="0" smtClean="0"/>
              <a:t>to an </a:t>
            </a:r>
            <a:r>
              <a:rPr lang="en-US" dirty="0"/>
              <a:t>anterior cervical discectomy and fusion (ACDF) surgical procedure for the treatment </a:t>
            </a:r>
            <a:r>
              <a:rPr lang="en-US" dirty="0" smtClean="0"/>
              <a:t>of cervical DDD. </a:t>
            </a:r>
          </a:p>
          <a:p>
            <a:pPr lvl="1" eaLnBrk="1" fontAlgn="auto" hangingPunct="1">
              <a:spcAft>
                <a:spcPts val="0"/>
              </a:spcAft>
              <a:buFont typeface="Arial" panose="020B0604020202020204" pitchFamily="34" charset="0"/>
              <a:buChar char="–"/>
              <a:defRPr/>
            </a:pPr>
            <a:r>
              <a:rPr lang="en-US" dirty="0" smtClean="0"/>
              <a:t>The </a:t>
            </a:r>
            <a:r>
              <a:rPr lang="en-US" dirty="0"/>
              <a:t>study was designed as an equivalence trial </a:t>
            </a:r>
            <a:r>
              <a:rPr lang="en-US" dirty="0" smtClean="0"/>
              <a:t>to evaluate </a:t>
            </a:r>
            <a:r>
              <a:rPr lang="en-US" dirty="0"/>
              <a:t>the safety and effectiveness of the device in a prospective, randomized, multicenter</a:t>
            </a:r>
            <a:r>
              <a:rPr lang="en-US" dirty="0" smtClean="0"/>
              <a:t>, controlled </a:t>
            </a:r>
            <a:r>
              <a:rPr lang="en-US" dirty="0"/>
              <a:t>investigation. </a:t>
            </a:r>
            <a:endParaRPr lang="en-US" dirty="0" smtClean="0"/>
          </a:p>
          <a:p>
            <a:pPr eaLnBrk="1" fontAlgn="auto" hangingPunct="1">
              <a:spcAft>
                <a:spcPts val="0"/>
              </a:spcAft>
              <a:buFont typeface="Arial" panose="020B0604020202020204" pitchFamily="34" charset="0"/>
              <a:buChar char="•"/>
              <a:defRPr/>
            </a:pPr>
            <a:r>
              <a:rPr lang="en-US" dirty="0" smtClean="0"/>
              <a:t>Safety and efficacy of BAK/C implants were assessed through Bayesian methods</a:t>
            </a:r>
          </a:p>
          <a:p>
            <a:pPr lvl="1" eaLnBrk="1" fontAlgn="auto" hangingPunct="1">
              <a:spcAft>
                <a:spcPts val="0"/>
              </a:spcAft>
              <a:buFont typeface="Arial" panose="020B0604020202020204" pitchFamily="34" charset="0"/>
              <a:buChar char="–"/>
              <a:defRPr/>
            </a:pPr>
            <a:r>
              <a:rPr lang="en-US" dirty="0" smtClean="0"/>
              <a:t>The effectiveness measures selected for this investigation evaluated whether the affected disc level was fused, whether there was relief from neck pain and radicular symptoms (arm/shoulder pain, loss of muscle strength, sensation abnormalities) and whether there were improvements in patient function (physical and mental). </a:t>
            </a:r>
          </a:p>
          <a:p>
            <a:pPr lvl="1" eaLnBrk="1" fontAlgn="auto" hangingPunct="1">
              <a:spcAft>
                <a:spcPts val="0"/>
              </a:spcAft>
              <a:buFont typeface="Arial" panose="020B0604020202020204" pitchFamily="34" charset="0"/>
              <a:buChar char="–"/>
              <a:defRPr/>
            </a:pPr>
            <a:r>
              <a:rPr lang="en-US" dirty="0" smtClean="0"/>
              <a:t>Safety information was measured by an analysis of AE reports.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sz="4000" dirty="0" smtClean="0"/>
              <a:t>Bayesian Justification</a:t>
            </a:r>
          </a:p>
        </p:txBody>
      </p:sp>
      <p:sp>
        <p:nvSpPr>
          <p:cNvPr id="5123" name="Content Placeholder 2"/>
          <p:cNvSpPr>
            <a:spLocks noGrp="1"/>
          </p:cNvSpPr>
          <p:nvPr>
            <p:ph idx="1"/>
          </p:nvPr>
        </p:nvSpPr>
        <p:spPr>
          <a:xfrm>
            <a:off x="457200" y="1617133"/>
            <a:ext cx="8229600" cy="4874283"/>
          </a:xfrm>
        </p:spPr>
        <p:txBody>
          <a:bodyPr>
            <a:normAutofit fontScale="92500" lnSpcReduction="10000"/>
          </a:bodyPr>
          <a:lstStyle/>
          <a:p>
            <a:pPr eaLnBrk="1" hangingPunct="1">
              <a:defRPr/>
            </a:pPr>
            <a:r>
              <a:rPr lang="en-US" sz="1900" dirty="0" smtClean="0"/>
              <a:t>Safety and efficacy of BAK/C implants were assessed through Bayesian methods; classical analyses were conducted to aid in interpretation.</a:t>
            </a:r>
          </a:p>
          <a:p>
            <a:pPr>
              <a:defRPr/>
            </a:pPr>
            <a:r>
              <a:rPr lang="en-US" sz="1900" dirty="0" smtClean="0"/>
              <a:t>Bayesian approach can be used to directly address the question of equivalence.</a:t>
            </a:r>
          </a:p>
          <a:p>
            <a:pPr lvl="1">
              <a:defRPr/>
            </a:pPr>
            <a:r>
              <a:rPr lang="en-US" sz="1900" dirty="0" smtClean="0"/>
              <a:t>Frequentist equivalence designs classically employ two one-sided tests testing the treatment effective against pre-specified non-inferiority boundaries [</a:t>
            </a:r>
            <a:r>
              <a:rPr lang="el-GR" sz="1900" dirty="0" smtClean="0"/>
              <a:t>δ</a:t>
            </a:r>
            <a:r>
              <a:rPr lang="en-US" sz="1900" baseline="-25000" dirty="0" smtClean="0"/>
              <a:t>L</a:t>
            </a:r>
            <a:r>
              <a:rPr lang="en-US" sz="1900" dirty="0" smtClean="0"/>
              <a:t>, </a:t>
            </a:r>
            <a:r>
              <a:rPr lang="el-GR" sz="1900" dirty="0" smtClean="0"/>
              <a:t>δ</a:t>
            </a:r>
            <a:r>
              <a:rPr lang="en-US" sz="1900" baseline="-25000" dirty="0"/>
              <a:t>U</a:t>
            </a:r>
            <a:r>
              <a:rPr lang="en-US" sz="1900" dirty="0" smtClean="0"/>
              <a:t>].</a:t>
            </a:r>
          </a:p>
          <a:p>
            <a:pPr lvl="1">
              <a:defRPr/>
            </a:pPr>
            <a:r>
              <a:rPr lang="en-US" sz="1900" dirty="0" smtClean="0"/>
              <a:t>Essentially, if the true treatment effect is significantly greater than the lower bound </a:t>
            </a:r>
            <a:r>
              <a:rPr lang="el-GR" sz="1900" dirty="0"/>
              <a:t>δ</a:t>
            </a:r>
            <a:r>
              <a:rPr lang="en-US" sz="1900" baseline="-25000" dirty="0" smtClean="0"/>
              <a:t>L</a:t>
            </a:r>
            <a:r>
              <a:rPr lang="en-US" sz="1900" dirty="0"/>
              <a:t> </a:t>
            </a:r>
            <a:r>
              <a:rPr lang="en-US" sz="1900" dirty="0" smtClean="0"/>
              <a:t>and lower than the upper bound </a:t>
            </a:r>
            <a:r>
              <a:rPr lang="el-GR" sz="1900" dirty="0" smtClean="0"/>
              <a:t>δ</a:t>
            </a:r>
            <a:r>
              <a:rPr lang="en-US" sz="1900" baseline="-25000" dirty="0" smtClean="0"/>
              <a:t>U</a:t>
            </a:r>
            <a:r>
              <a:rPr lang="en-US" sz="1900" dirty="0" smtClean="0"/>
              <a:t>, then it must lie somewhere in-between, claiming equivalence.</a:t>
            </a:r>
          </a:p>
          <a:p>
            <a:pPr lvl="1">
              <a:defRPr/>
            </a:pPr>
            <a:r>
              <a:rPr lang="en-US" sz="1900" dirty="0" smtClean="0"/>
              <a:t>As Bayesian analysis describes the distribution of the treatment effect itself, it is a simple interpretation of the results of the analysis to determine if the 95% credible interval around the treatment effect lies within the pre-specified equivalence boundaries.</a:t>
            </a:r>
          </a:p>
          <a:p>
            <a:pPr lvl="1">
              <a:defRPr/>
            </a:pPr>
            <a:r>
              <a:rPr lang="en-US" sz="1900" dirty="0" smtClean="0"/>
              <a:t>The interpretation of the Bayesian result lends itself naturally to an examination of equivalence, while frequentist methods must rely on hypothesis testing.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4000" dirty="0" smtClean="0"/>
              <a:t>Statistical Analysis </a:t>
            </a:r>
            <a:r>
              <a:rPr lang="en-US" altLang="en-US" sz="4000" dirty="0"/>
              <a:t>P</a:t>
            </a:r>
            <a:r>
              <a:rPr lang="en-US" altLang="en-US" sz="4000" dirty="0" smtClean="0"/>
              <a:t>lan</a:t>
            </a:r>
          </a:p>
        </p:txBody>
      </p:sp>
      <p:sp>
        <p:nvSpPr>
          <p:cNvPr id="3" name="Content Placeholder 2"/>
          <p:cNvSpPr>
            <a:spLocks noGrp="1"/>
          </p:cNvSpPr>
          <p:nvPr>
            <p:ph idx="1"/>
          </p:nvPr>
        </p:nvSpPr>
        <p:spPr>
          <a:xfrm>
            <a:off x="457200" y="2065867"/>
            <a:ext cx="8229600" cy="4376121"/>
          </a:xfrm>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en-US" sz="2900" dirty="0" smtClean="0"/>
              <a:t>Study </a:t>
            </a:r>
            <a:r>
              <a:rPr lang="en-US" sz="2900" dirty="0"/>
              <a:t>conclusions regarding both efficacy </a:t>
            </a:r>
            <a:r>
              <a:rPr lang="en-US" sz="2900" dirty="0" smtClean="0"/>
              <a:t>and safety </a:t>
            </a:r>
            <a:r>
              <a:rPr lang="en-US" sz="2900" dirty="0"/>
              <a:t>were made based on the pre-determined </a:t>
            </a:r>
            <a:r>
              <a:rPr lang="en-US" sz="2900" dirty="0" smtClean="0"/>
              <a:t>definition of equivalence log-odds advantage of -0.811 </a:t>
            </a:r>
          </a:p>
          <a:p>
            <a:pPr lvl="1" eaLnBrk="1" fontAlgn="auto" hangingPunct="1">
              <a:spcAft>
                <a:spcPts val="0"/>
              </a:spcAft>
              <a:buFont typeface="Arial" panose="020B0604020202020204" pitchFamily="34" charset="0"/>
              <a:buChar char="–"/>
              <a:defRPr/>
            </a:pPr>
            <a:r>
              <a:rPr lang="en-US" sz="2900" dirty="0" smtClean="0"/>
              <a:t>Superiority: 90</a:t>
            </a:r>
            <a:r>
              <a:rPr lang="en-US" sz="2900" dirty="0"/>
              <a:t>% </a:t>
            </a:r>
            <a:r>
              <a:rPr lang="en-US" sz="2900" dirty="0" smtClean="0"/>
              <a:t>CI that </a:t>
            </a:r>
            <a:r>
              <a:rPr lang="en-US" sz="2900" dirty="0"/>
              <a:t>is completely above +</a:t>
            </a:r>
            <a:r>
              <a:rPr lang="en-US" sz="2900" dirty="0" smtClean="0"/>
              <a:t>0.811</a:t>
            </a:r>
          </a:p>
          <a:p>
            <a:pPr lvl="1" eaLnBrk="1" fontAlgn="auto" hangingPunct="1">
              <a:spcAft>
                <a:spcPts val="0"/>
              </a:spcAft>
              <a:buFont typeface="Arial" panose="020B0604020202020204" pitchFamily="34" charset="0"/>
              <a:buChar char="–"/>
              <a:defRPr/>
            </a:pPr>
            <a:r>
              <a:rPr lang="en-US" sz="2900" dirty="0" smtClean="0"/>
              <a:t>Equivalence: 90% CI </a:t>
            </a:r>
            <a:r>
              <a:rPr lang="en-US" sz="2900" dirty="0"/>
              <a:t>that is completely above -0.811 </a:t>
            </a:r>
            <a:endParaRPr lang="en-US" sz="2900" dirty="0" smtClean="0"/>
          </a:p>
          <a:p>
            <a:pPr lvl="1" eaLnBrk="1" fontAlgn="auto" hangingPunct="1">
              <a:spcAft>
                <a:spcPts val="0"/>
              </a:spcAft>
              <a:buFont typeface="Arial" panose="020B0604020202020204" pitchFamily="34" charset="0"/>
              <a:buChar char="–"/>
              <a:defRPr/>
            </a:pPr>
            <a:r>
              <a:rPr lang="en-US" sz="2900" dirty="0" smtClean="0"/>
              <a:t>No strong evidence for equivalence: 90</a:t>
            </a:r>
            <a:r>
              <a:rPr lang="en-US" sz="2900" dirty="0"/>
              <a:t>% </a:t>
            </a:r>
            <a:r>
              <a:rPr lang="en-US" sz="2900" dirty="0" smtClean="0"/>
              <a:t>CI </a:t>
            </a:r>
            <a:r>
              <a:rPr lang="en-US" sz="2900" dirty="0"/>
              <a:t>that contains -</a:t>
            </a:r>
            <a:r>
              <a:rPr lang="en-US" sz="2900" dirty="0" smtClean="0"/>
              <a:t>0.811</a:t>
            </a:r>
          </a:p>
          <a:p>
            <a:pPr eaLnBrk="1" fontAlgn="auto" hangingPunct="1">
              <a:spcAft>
                <a:spcPts val="0"/>
              </a:spcAft>
              <a:buFont typeface="Arial" panose="020B0604020202020204" pitchFamily="34" charset="0"/>
              <a:buChar char="•"/>
              <a:defRPr/>
            </a:pPr>
            <a:r>
              <a:rPr lang="en-US" sz="2900" dirty="0"/>
              <a:t>The Bayesian analysis methods employed to assess safety and effectiveness combine </a:t>
            </a:r>
            <a:r>
              <a:rPr lang="en-US" sz="2900" dirty="0" smtClean="0"/>
              <a:t>data with </a:t>
            </a:r>
            <a:r>
              <a:rPr lang="en-US" sz="2900" dirty="0"/>
              <a:t>a diffuse prior distribution to determine the posterior distribution of the parameters </a:t>
            </a:r>
            <a:r>
              <a:rPr lang="en-US" sz="2900" dirty="0" smtClean="0"/>
              <a:t>of interest.</a:t>
            </a:r>
          </a:p>
          <a:p>
            <a:pPr lvl="1" eaLnBrk="1" fontAlgn="auto" hangingPunct="1">
              <a:spcAft>
                <a:spcPts val="0"/>
              </a:spcAft>
              <a:buFont typeface="Arial" panose="020B0604020202020204" pitchFamily="34" charset="0"/>
              <a:buChar char="–"/>
              <a:defRPr/>
            </a:pPr>
            <a:r>
              <a:rPr lang="en-US" sz="2900" dirty="0" smtClean="0"/>
              <a:t>Efficacy endpoints: success rates for fusion, neck pain, radicular, function and overall results</a:t>
            </a:r>
          </a:p>
          <a:p>
            <a:pPr lvl="1" eaLnBrk="1" fontAlgn="auto" hangingPunct="1">
              <a:spcAft>
                <a:spcPts val="0"/>
              </a:spcAft>
              <a:buFont typeface="Arial" panose="020B0604020202020204" pitchFamily="34" charset="0"/>
              <a:buChar char="–"/>
              <a:defRPr/>
            </a:pPr>
            <a:r>
              <a:rPr lang="en-US" sz="2900" dirty="0" smtClean="0"/>
              <a:t>Safety endpoints: freedom from all complications, freedom from complications requiring additional surgery</a:t>
            </a:r>
          </a:p>
          <a:p>
            <a:pPr eaLnBrk="1" fontAlgn="auto" hangingPunct="1">
              <a:spcAft>
                <a:spcPts val="0"/>
              </a:spcAft>
              <a:buFont typeface="Arial" panose="020B0604020202020204" pitchFamily="34" charset="0"/>
              <a:buChar char="•"/>
              <a:defRPr/>
            </a:pPr>
            <a:r>
              <a:rPr lang="en-US" sz="2900" dirty="0" smtClean="0"/>
              <a:t>The posterior distribution can be summarized by 95% credible intervals.</a:t>
            </a:r>
          </a:p>
          <a:p>
            <a:pPr lvl="1" eaLnBrk="1" fontAlgn="auto" hangingPunct="1">
              <a:spcAft>
                <a:spcPts val="0"/>
              </a:spcAft>
              <a:buFont typeface="Arial" panose="020B0604020202020204" pitchFamily="34" charset="0"/>
              <a:buChar char="–"/>
              <a:defRPr/>
            </a:pPr>
            <a:r>
              <a:rPr lang="en-US" sz="2900" dirty="0" smtClean="0"/>
              <a:t>The </a:t>
            </a:r>
            <a:r>
              <a:rPr lang="en-US" sz="2900" dirty="0"/>
              <a:t>lower and upper limits </a:t>
            </a:r>
            <a:r>
              <a:rPr lang="en-US" sz="2900" dirty="0" smtClean="0"/>
              <a:t>of this </a:t>
            </a:r>
            <a:r>
              <a:rPr lang="en-US" sz="2900" dirty="0"/>
              <a:t>interval are such that 95% of the posterior distribution is contained between the </a:t>
            </a:r>
            <a:r>
              <a:rPr lang="en-US" sz="2900" dirty="0" smtClean="0"/>
              <a:t>lower and </a:t>
            </a:r>
            <a:r>
              <a:rPr lang="en-US" sz="2900" dirty="0"/>
              <a:t>upper limits of this interval, 2.5% below the lower limit and 2.5% above the </a:t>
            </a:r>
            <a:r>
              <a:rPr lang="en-US" sz="2900" dirty="0" smtClean="0"/>
              <a:t>upper limit</a:t>
            </a:r>
            <a:r>
              <a:rPr lang="en-US" sz="2900" dirty="0"/>
              <a:t>.</a:t>
            </a:r>
            <a:endParaRPr lang="en-US" sz="2900" dirty="0" smtClean="0"/>
          </a:p>
          <a:p>
            <a:pPr eaLnBrk="1" fontAlgn="auto" hangingPunct="1">
              <a:spcAft>
                <a:spcPts val="0"/>
              </a:spcAft>
              <a:buFont typeface="Arial" panose="020B0604020202020204" pitchFamily="34" charset="0"/>
              <a:buChar char="•"/>
              <a:defRPr/>
            </a:pPr>
            <a:endParaRPr lang="en-US" sz="5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altLang="en-US" sz="4000" dirty="0" smtClean="0"/>
              <a:t>Efficacy Model</a:t>
            </a:r>
          </a:p>
        </p:txBody>
      </p:sp>
      <p:sp>
        <p:nvSpPr>
          <p:cNvPr id="8195" name="Content Placeholder 2"/>
          <p:cNvSpPr>
            <a:spLocks noGrp="1"/>
          </p:cNvSpPr>
          <p:nvPr>
            <p:ph idx="1"/>
          </p:nvPr>
        </p:nvSpPr>
        <p:spPr>
          <a:xfrm>
            <a:off x="457200" y="2057400"/>
            <a:ext cx="8229600" cy="1814383"/>
          </a:xfrm>
        </p:spPr>
        <p:txBody>
          <a:bodyPr>
            <a:normAutofit/>
          </a:bodyPr>
          <a:lstStyle/>
          <a:p>
            <a:pPr eaLnBrk="1" hangingPunct="1">
              <a:defRPr/>
            </a:pPr>
            <a:r>
              <a:rPr lang="en-US" sz="2400" dirty="0" smtClean="0"/>
              <a:t>Likelihood: binary data</a:t>
            </a:r>
          </a:p>
          <a:p>
            <a:pPr eaLnBrk="1" hangingPunct="1">
              <a:defRPr/>
            </a:pPr>
            <a:r>
              <a:rPr lang="en-US" sz="2400" dirty="0" smtClean="0"/>
              <a:t>Prior: diffuse</a:t>
            </a:r>
          </a:p>
          <a:p>
            <a:pPr eaLnBrk="1" hangingPunct="1">
              <a:defRPr/>
            </a:pPr>
            <a:r>
              <a:rPr lang="en-US" sz="2400" dirty="0" smtClean="0"/>
              <a:t>Posterior: summarized </a:t>
            </a:r>
            <a:r>
              <a:rPr lang="en-US" sz="2400" dirty="0"/>
              <a:t>by 95% credible </a:t>
            </a:r>
            <a:r>
              <a:rPr lang="en-US" sz="2400" dirty="0" smtClean="0"/>
              <a:t>intervals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US" altLang="en-US" sz="4000" dirty="0" smtClean="0"/>
              <a:t>Efficacy Result - Fusion</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38" y="2563528"/>
            <a:ext cx="6665926" cy="9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516851"/>
            <a:ext cx="6296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3"/>
          <p:cNvSpPr txBox="1">
            <a:spLocks noChangeArrowheads="1"/>
          </p:cNvSpPr>
          <p:nvPr/>
        </p:nvSpPr>
        <p:spPr bwMode="auto">
          <a:xfrm>
            <a:off x="982663" y="2064237"/>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anose="020B0604020202020204" pitchFamily="34" charset="0"/>
                <a:cs typeface="Arial" panose="020B0604020202020204" pitchFamily="34" charset="0"/>
              </a:rPr>
              <a:t>Bayesian results for long term use</a:t>
            </a:r>
          </a:p>
        </p:txBody>
      </p:sp>
      <p:sp>
        <p:nvSpPr>
          <p:cNvPr id="9223" name="TextBox 6"/>
          <p:cNvSpPr txBox="1">
            <a:spLocks noChangeArrowheads="1"/>
          </p:cNvSpPr>
          <p:nvPr/>
        </p:nvSpPr>
        <p:spPr bwMode="auto">
          <a:xfrm>
            <a:off x="1008063" y="4030619"/>
            <a:ext cx="2531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anose="020B0604020202020204" pitchFamily="34" charset="0"/>
                <a:cs typeface="Arial" panose="020B0604020202020204" pitchFamily="34" charset="0"/>
              </a:rPr>
              <a:t>Classical Results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US" altLang="en-US" sz="4000" dirty="0" smtClean="0"/>
              <a:t>Efficacy Result – Neck Pain</a:t>
            </a:r>
          </a:p>
        </p:txBody>
      </p:sp>
      <p:sp>
        <p:nvSpPr>
          <p:cNvPr id="9222" name="TextBox 3"/>
          <p:cNvSpPr txBox="1">
            <a:spLocks noChangeArrowheads="1"/>
          </p:cNvSpPr>
          <p:nvPr/>
        </p:nvSpPr>
        <p:spPr bwMode="auto">
          <a:xfrm>
            <a:off x="982663" y="2079050"/>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anose="020B0604020202020204" pitchFamily="34" charset="0"/>
                <a:cs typeface="Arial" panose="020B0604020202020204" pitchFamily="34" charset="0"/>
              </a:rPr>
              <a:t>Bayesian results for long term use</a:t>
            </a:r>
          </a:p>
        </p:txBody>
      </p:sp>
      <p:sp>
        <p:nvSpPr>
          <p:cNvPr id="9223" name="TextBox 6"/>
          <p:cNvSpPr txBox="1">
            <a:spLocks noChangeArrowheads="1"/>
          </p:cNvSpPr>
          <p:nvPr/>
        </p:nvSpPr>
        <p:spPr bwMode="auto">
          <a:xfrm>
            <a:off x="1001765" y="3952144"/>
            <a:ext cx="2531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anose="020B0604020202020204" pitchFamily="34" charset="0"/>
                <a:cs typeface="Arial" panose="020B0604020202020204" pitchFamily="34" charset="0"/>
              </a:rPr>
              <a:t>Classical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65" y="2511552"/>
            <a:ext cx="6580135" cy="101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702" y="4413809"/>
            <a:ext cx="6477457" cy="109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344584"/>
      </p:ext>
    </p:extLst>
  </p:cSld>
  <p:clrMapOvr>
    <a:masterClrMapping/>
  </p:clrMapOvr>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IA Document" ma:contentTypeID="0x0101007EDFF2051E4E304A84E61DD9B9CEA93D0087EDDD5C47F55842BF75A8A4CF5A86DA" ma:contentTypeVersion="3" ma:contentTypeDescription="Create a new document." ma:contentTypeScope="" ma:versionID="e83f33d9bd97579b23abc90f31121010">
  <xsd:schema xmlns:xsd="http://www.w3.org/2001/XMLSchema" xmlns:xs="http://www.w3.org/2001/XMLSchema" xmlns:p="http://schemas.microsoft.com/office/2006/metadata/properties" xmlns:ns2="d9d0f46b-f6a6-4db7-a277-b2edc3298236" targetNamespace="http://schemas.microsoft.com/office/2006/metadata/properties" ma:root="true" ma:fieldsID="5e3891f1ff536d154d65905e7d539514"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0f46b-f6a6-4db7-a277-b2edc3298236" elementFormDefault="qualified">
    <xsd:import namespace="http://schemas.microsoft.com/office/2006/documentManagement/types"/>
    <xsd:import namespace="http://schemas.microsoft.com/office/infopath/2007/PartnerControl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Doc Status" ma:list="{9c958115-5b88-40e9-a53f-abb8ad925efc}" ma:internalName="Doc_x0020_Status" ma:readOnly="fals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d9d0f46b-f6a6-4db7-a277-b2edc3298236">26</Year>
    <Doc_x0020_Status xmlns="d9d0f46b-f6a6-4db7-a277-b2edc3298236">1</Doc_x0020_Status>
    <Retention_x0020_Schedule xmlns="d9d0f46b-f6a6-4db7-a277-b2edc3298236">9</Retention_x0020_Schedule>
    <Content_x0020_Region xmlns="d9d0f46b-f6a6-4db7-a277-b2edc3298236">6</Content_x0020_Region>
    <Responsible_x0020_Office xmlns="d9d0f46b-f6a6-4db7-a277-b2edc3298236">3</Responsible_x0020_Offi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8C4C4-AC2F-405B-A1FB-F54829AE5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38D099-2BEE-488C-80B3-6947A2EDAFB5}">
  <ds:schemaRefs>
    <ds:schemaRef ds:uri="http://purl.org/dc/dcmitype/"/>
    <ds:schemaRef ds:uri="http://www.w3.org/XML/1998/namespace"/>
    <ds:schemaRef ds:uri="http://purl.org/dc/elements/1.1/"/>
    <ds:schemaRef ds:uri="http://purl.org/dc/terms/"/>
    <ds:schemaRef ds:uri="http://schemas.microsoft.com/office/2006/documentManagement/types"/>
    <ds:schemaRef ds:uri="d9d0f46b-f6a6-4db7-a277-b2edc329823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DD6B813-4D67-4F41-901E-EE278B8CA0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1244</TotalTime>
  <Words>730</Words>
  <Application>Microsoft Office PowerPoint</Application>
  <PresentationFormat>On-screen Show (4:3)</PresentationFormat>
  <Paragraphs>56</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Default Theme</vt:lpstr>
      <vt:lpstr>Bayesian approach to equivalence study of medical device1</vt:lpstr>
      <vt:lpstr>PowerPoint Presentation</vt:lpstr>
      <vt:lpstr>Executive Summary/Abstract</vt:lpstr>
      <vt:lpstr>Background</vt:lpstr>
      <vt:lpstr>Bayesian Justification</vt:lpstr>
      <vt:lpstr>Statistical Analysis Plan</vt:lpstr>
      <vt:lpstr>Efficacy Model</vt:lpstr>
      <vt:lpstr>Efficacy Result - Fusion</vt:lpstr>
      <vt:lpstr>Efficacy Result – Neck Pain</vt:lpstr>
      <vt:lpstr>Sensitivity Analyses</vt:lpstr>
      <vt:lpstr>Conclusion</vt:lpstr>
    </vt:vector>
  </TitlesOfParts>
  <Company>Tommy Torres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Torres</dc:creator>
  <cp:lastModifiedBy>Pat Gibson</cp:lastModifiedBy>
  <cp:revision>97</cp:revision>
  <dcterms:created xsi:type="dcterms:W3CDTF">2014-10-03T12:08:30Z</dcterms:created>
  <dcterms:modified xsi:type="dcterms:W3CDTF">2016-02-04T20:40:05Z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0x0101007EDFF2051E4E304A84E61DD9B9CEA93D0087EDDD5C47F55842BF75A8A4CF5A86DA</vt:lpwstr>
  </property>
</Properties>
</file>