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2" r:id="rId4"/>
  </p:sldMasterIdLst>
  <p:notesMasterIdLst>
    <p:notesMasterId r:id="rId28"/>
  </p:notesMasterIdLst>
  <p:sldIdLst>
    <p:sldId id="535" r:id="rId5"/>
    <p:sldId id="536" r:id="rId6"/>
    <p:sldId id="508" r:id="rId7"/>
    <p:sldId id="509" r:id="rId8"/>
    <p:sldId id="510" r:id="rId9"/>
    <p:sldId id="511" r:id="rId10"/>
    <p:sldId id="512" r:id="rId11"/>
    <p:sldId id="513" r:id="rId12"/>
    <p:sldId id="514" r:id="rId13"/>
    <p:sldId id="515" r:id="rId14"/>
    <p:sldId id="516" r:id="rId15"/>
    <p:sldId id="517" r:id="rId16"/>
    <p:sldId id="518" r:id="rId17"/>
    <p:sldId id="519" r:id="rId18"/>
    <p:sldId id="529" r:id="rId19"/>
    <p:sldId id="530" r:id="rId20"/>
    <p:sldId id="531" r:id="rId21"/>
    <p:sldId id="532" r:id="rId22"/>
    <p:sldId id="533" r:id="rId23"/>
    <p:sldId id="534" r:id="rId24"/>
    <p:sldId id="526" r:id="rId25"/>
    <p:sldId id="527" r:id="rId26"/>
    <p:sldId id="52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3093" autoAdjust="0"/>
  </p:normalViewPr>
  <p:slideViewPr>
    <p:cSldViewPr snapToGrid="0" snapToObjects="1" showGuides="1">
      <p:cViewPr varScale="1">
        <p:scale>
          <a:sx n="99" d="100"/>
          <a:sy n="99" d="100"/>
        </p:scale>
        <p:origin x="78" y="222"/>
      </p:cViewPr>
      <p:guideLst>
        <p:guide orient="horz" pos="1992"/>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31955-9C68-4B01-8B59-D00714C61901}" type="datetimeFigureOut">
              <a:rPr lang="en-US" smtClean="0"/>
              <a:t>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8DA9-255D-4021-9152-50E7A9D6F49F}" type="slidenum">
              <a:rPr lang="en-US" smtClean="0"/>
              <a:t>‹#›</a:t>
            </a:fld>
            <a:endParaRPr lang="en-US"/>
          </a:p>
        </p:txBody>
      </p:sp>
    </p:spTree>
    <p:extLst>
      <p:ext uri="{BB962C8B-B14F-4D97-AF65-F5344CB8AC3E}">
        <p14:creationId xmlns:p14="http://schemas.microsoft.com/office/powerpoint/2010/main" val="15965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A48DA9-255D-4021-9152-50E7A9D6F49F}" type="slidenum">
              <a:rPr lang="en-US" smtClean="0"/>
              <a:t>2</a:t>
            </a:fld>
            <a:endParaRPr lang="en-US"/>
          </a:p>
        </p:txBody>
      </p:sp>
    </p:spTree>
    <p:extLst>
      <p:ext uri="{BB962C8B-B14F-4D97-AF65-F5344CB8AC3E}">
        <p14:creationId xmlns:p14="http://schemas.microsoft.com/office/powerpoint/2010/main" val="3562518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E568DF-58FC-4AD4-A10C-8B75390266B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309507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Instruction: if other priors or approaches are considered, include them here</a:t>
            </a:r>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ACAEB4-A95F-409D-9E22-01380B7999AD}"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56144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133E07-CABA-4BA2-9BCB-9BBF44334707}"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227526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1ACEC4-1C9C-4999-A331-46F67C53794D}"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382782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1ACEC4-1C9C-4999-A331-46F67C53794D}"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327447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1ACEC4-1C9C-4999-A331-46F67C53794D}"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193549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1ACEC4-1C9C-4999-A331-46F67C53794D}"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385233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1ACEC4-1C9C-4999-A331-46F67C53794D}"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179978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1ACEC4-1C9C-4999-A331-46F67C53794D}"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268668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1ACEC4-1C9C-4999-A331-46F67C53794D}"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3147479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68660" cy="6876495"/>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8660" cy="6876495"/>
          </a:xfrm>
          <a:prstGeom prst="rect">
            <a:avLst/>
          </a:prstGeom>
        </p:spPr>
      </p:pic>
      <p:pic>
        <p:nvPicPr>
          <p:cNvPr id="9" name="Picture 8" descr="DIA_Logo_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3" name="Subtitle 2"/>
          <p:cNvSpPr>
            <a:spLocks noGrp="1"/>
          </p:cNvSpPr>
          <p:nvPr>
            <p:ph type="subTitle" idx="1"/>
          </p:nvPr>
        </p:nvSpPr>
        <p:spPr>
          <a:xfrm>
            <a:off x="4300069" y="2876237"/>
            <a:ext cx="4607772" cy="949663"/>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DIA_Logo_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13" name="Title 1"/>
          <p:cNvSpPr>
            <a:spLocks noGrp="1"/>
          </p:cNvSpPr>
          <p:nvPr>
            <p:ph type="ctrTitle"/>
          </p:nvPr>
        </p:nvSpPr>
        <p:spPr>
          <a:xfrm>
            <a:off x="4300068" y="1389112"/>
            <a:ext cx="4607774" cy="1470025"/>
          </a:xfrm>
        </p:spPr>
        <p:txBody>
          <a:bodyPr>
            <a:normAutofit/>
          </a:bodyPr>
          <a:lstStyle>
            <a:lvl1pPr>
              <a:defRPr sz="3200" b="0"/>
            </a:lvl1pPr>
          </a:lstStyle>
          <a:p>
            <a:r>
              <a:rPr lang="en-US" smtClean="0"/>
              <a:t>Click to edit Master title style</a:t>
            </a:r>
            <a:endParaRPr lang="en-US" dirty="0"/>
          </a:p>
        </p:txBody>
      </p:sp>
    </p:spTree>
    <p:extLst>
      <p:ext uri="{BB962C8B-B14F-4D97-AF65-F5344CB8AC3E}">
        <p14:creationId xmlns:p14="http://schemas.microsoft.com/office/powerpoint/2010/main" val="131046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8660" cy="687649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1" y="891716"/>
            <a:ext cx="4750308" cy="5853914"/>
          </a:xfrm>
          <a:prstGeom prst="rect">
            <a:avLst/>
          </a:prstGeom>
        </p:spPr>
      </p:pic>
      <p:pic>
        <p:nvPicPr>
          <p:cNvPr id="9" name="Picture 8" descr="DIA_Logo_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3" name="Subtitle 2"/>
          <p:cNvSpPr>
            <a:spLocks noGrp="1"/>
          </p:cNvSpPr>
          <p:nvPr>
            <p:ph type="subTitle" idx="1" hasCustomPrompt="1"/>
          </p:nvPr>
        </p:nvSpPr>
        <p:spPr>
          <a:xfrm>
            <a:off x="4300069" y="2876237"/>
            <a:ext cx="4607772" cy="949663"/>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 | Location</a:t>
            </a:r>
            <a:endParaRPr lang="en-US" dirty="0"/>
          </a:p>
        </p:txBody>
      </p:sp>
      <p:pic>
        <p:nvPicPr>
          <p:cNvPr id="12" name="Picture 11" descr="DIA_Logo_REV.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13" name="Title 1"/>
          <p:cNvSpPr>
            <a:spLocks noGrp="1"/>
          </p:cNvSpPr>
          <p:nvPr>
            <p:ph type="ctrTitle" hasCustomPrompt="1"/>
          </p:nvPr>
        </p:nvSpPr>
        <p:spPr>
          <a:xfrm>
            <a:off x="4300068" y="1389112"/>
            <a:ext cx="4607774" cy="1470025"/>
          </a:xfrm>
        </p:spPr>
        <p:txBody>
          <a:bodyPr>
            <a:normAutofit/>
          </a:bodyPr>
          <a:lstStyle>
            <a:lvl1pPr>
              <a:defRPr sz="3200" b="0" baseline="0"/>
            </a:lvl1pPr>
          </a:lstStyle>
          <a:p>
            <a:r>
              <a:rPr lang="en-US" dirty="0" smtClean="0">
                <a:solidFill>
                  <a:schemeClr val="bg1"/>
                </a:solidFill>
              </a:rPr>
              <a:t>Insert Title</a:t>
            </a:r>
            <a:endParaRPr lang="en-US" dirty="0"/>
          </a:p>
        </p:txBody>
      </p:sp>
    </p:spTree>
    <p:extLst>
      <p:ext uri="{BB962C8B-B14F-4D97-AF65-F5344CB8AC3E}">
        <p14:creationId xmlns:p14="http://schemas.microsoft.com/office/powerpoint/2010/main" val="368707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_FULL BODY">
    <p:spTree>
      <p:nvGrpSpPr>
        <p:cNvPr id="1" name=""/>
        <p:cNvGrpSpPr/>
        <p:nvPr/>
      </p:nvGrpSpPr>
      <p:grpSpPr>
        <a:xfrm>
          <a:off x="0" y="0"/>
          <a:ext cx="0" cy="0"/>
          <a:chOff x="0" y="0"/>
          <a:chExt cx="0" cy="0"/>
        </a:xfrm>
      </p:grpSpPr>
      <p:sp>
        <p:nvSpPr>
          <p:cNvPr id="4" name="Title 1"/>
          <p:cNvSpPr>
            <a:spLocks noGrp="1"/>
          </p:cNvSpPr>
          <p:nvPr>
            <p:ph type="title"/>
          </p:nvPr>
        </p:nvSpPr>
        <p:spPr>
          <a:xfrm>
            <a:off x="457200" y="251958"/>
            <a:ext cx="8229600" cy="11430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600200"/>
            <a:ext cx="82296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t>© 2015 DIA, Inc. All rights reserved.</a:t>
            </a:r>
            <a:endParaRPr lang="en-US" dirty="0"/>
          </a:p>
        </p:txBody>
      </p:sp>
    </p:spTree>
    <p:extLst>
      <p:ext uri="{BB962C8B-B14F-4D97-AF65-F5344CB8AC3E}">
        <p14:creationId xmlns:p14="http://schemas.microsoft.com/office/powerpoint/2010/main" val="412272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4114800" cy="4756150"/>
          </a:xfrm>
        </p:spPr>
        <p:txBody>
          <a:bodyPr/>
          <a:lstStyle>
            <a:lvl1pPr marL="457200" indent="-457200">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775200" y="1600200"/>
            <a:ext cx="4114800" cy="4756150"/>
          </a:xfrm>
        </p:spPr>
        <p:txBody>
          <a:bodyPr/>
          <a:lstStyle>
            <a:lvl1pPr marL="457200" indent="-457200">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t>© 2015 DIA, Inc. All rights reserved.</a:t>
            </a:r>
            <a:endParaRPr lang="en-US" dirty="0"/>
          </a:p>
        </p:txBody>
      </p:sp>
    </p:spTree>
    <p:extLst>
      <p:ext uri="{BB962C8B-B14F-4D97-AF65-F5344CB8AC3E}">
        <p14:creationId xmlns:p14="http://schemas.microsoft.com/office/powerpoint/2010/main" val="302909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ag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199" y="1600200"/>
            <a:ext cx="8330665" cy="4675472"/>
          </a:xfrm>
        </p:spPr>
        <p:txBody>
          <a:bodyP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t>© 2015 DIA, Inc. All rights reserved.</a:t>
            </a:r>
            <a:endParaRPr lang="en-US" dirty="0"/>
          </a:p>
        </p:txBody>
      </p:sp>
    </p:spTree>
    <p:extLst>
      <p:ext uri="{BB962C8B-B14F-4D97-AF65-F5344CB8AC3E}">
        <p14:creationId xmlns:p14="http://schemas.microsoft.com/office/powerpoint/2010/main" val="12079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txBox="1">
            <a:spLocks/>
          </p:cNvSpPr>
          <p:nvPr userDrawn="1"/>
        </p:nvSpPr>
        <p:spPr>
          <a:xfrm>
            <a:off x="1051814" y="990600"/>
            <a:ext cx="3213100" cy="2017528"/>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sz="6600" smtClean="0"/>
              <a:t>Ask</a:t>
            </a:r>
            <a:endParaRPr lang="en-US" sz="6600" dirty="0"/>
          </a:p>
        </p:txBody>
      </p:sp>
      <p:pic>
        <p:nvPicPr>
          <p:cNvPr id="12" name="Picture 11" descr="Circle_Question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9589" y="381407"/>
            <a:ext cx="4968850" cy="5612587"/>
          </a:xfrm>
          <a:prstGeom prst="rect">
            <a:avLst/>
          </a:prstGeom>
        </p:spPr>
      </p:pic>
    </p:spTree>
    <p:extLst>
      <p:ext uri="{BB962C8B-B14F-4D97-AF65-F5344CB8AC3E}">
        <p14:creationId xmlns:p14="http://schemas.microsoft.com/office/powerpoint/2010/main" val="154583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228600" y="214312"/>
            <a:ext cx="8286750" cy="928688"/>
          </a:xfrm>
          <a:prstGeom prst="rect">
            <a:avLst/>
          </a:prstGeom>
        </p:spPr>
        <p:txBody>
          <a:bodyPr/>
          <a:lstStyle>
            <a:lvl1pPr>
              <a:defRPr sz="2600" b="1">
                <a:solidFill>
                  <a:srgbClr val="4F545C"/>
                </a:solidFill>
                <a:latin typeface="Arial"/>
                <a:cs typeface="Arial"/>
              </a:defRPr>
            </a:lvl1pPr>
          </a:lstStyle>
          <a:p>
            <a:r>
              <a:rPr lang="en-US" dirty="0" smtClean="0"/>
              <a:t>Click to edit Master title style</a:t>
            </a:r>
            <a:endParaRPr lang="en-US" dirty="0"/>
          </a:p>
        </p:txBody>
      </p:sp>
      <p:sp>
        <p:nvSpPr>
          <p:cNvPr id="5" name="Content Placeholder 2"/>
          <p:cNvSpPr>
            <a:spLocks noGrp="1"/>
          </p:cNvSpPr>
          <p:nvPr>
            <p:ph idx="1"/>
          </p:nvPr>
        </p:nvSpPr>
        <p:spPr>
          <a:xfrm>
            <a:off x="628650" y="1676400"/>
            <a:ext cx="7886700" cy="4500563"/>
          </a:xfrm>
          <a:prstGeom prst="rect">
            <a:avLst/>
          </a:prstGeom>
        </p:spPr>
        <p:txBody>
          <a:bodyPr/>
          <a:lstStyle>
            <a:lvl1pPr marL="228600" indent="-228600">
              <a:buSzPct val="65000"/>
              <a:buFontTx/>
              <a:buBlip>
                <a:blip r:embed="rId2"/>
              </a:buBlip>
              <a:defRPr>
                <a:solidFill>
                  <a:srgbClr val="4F545C"/>
                </a:solidFill>
                <a:latin typeface="Arial"/>
                <a:cs typeface="Arial"/>
              </a:defRPr>
            </a:lvl1pPr>
            <a:lvl2pPr>
              <a:defRPr>
                <a:solidFill>
                  <a:srgbClr val="4F545C"/>
                </a:solidFill>
                <a:latin typeface="Arial"/>
                <a:cs typeface="Arial"/>
              </a:defRPr>
            </a:lvl2pPr>
            <a:lvl3pPr>
              <a:defRPr>
                <a:solidFill>
                  <a:srgbClr val="4F545C"/>
                </a:solidFill>
                <a:latin typeface="Arial"/>
                <a:cs typeface="Arial"/>
              </a:defRPr>
            </a:lvl3pPr>
            <a:lvl4pPr>
              <a:defRPr>
                <a:solidFill>
                  <a:srgbClr val="4F545C"/>
                </a:solidFill>
                <a:latin typeface="Arial"/>
                <a:cs typeface="Arial"/>
              </a:defRPr>
            </a:lvl4pPr>
            <a:lvl5pPr>
              <a:defRPr>
                <a:solidFill>
                  <a:srgbClr val="4F545C"/>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81000" y="6356350"/>
            <a:ext cx="533400" cy="365125"/>
          </a:xfrm>
          <a:prstGeom prst="rect">
            <a:avLst/>
          </a:prstGeom>
        </p:spPr>
        <p:txBody>
          <a:bodyPr/>
          <a:lstStyle>
            <a:lvl1pPr>
              <a:defRPr sz="1400">
                <a:solidFill>
                  <a:srgbClr val="4F545C"/>
                </a:solidFill>
              </a:defRPr>
            </a:lvl1pPr>
          </a:lstStyle>
          <a:p>
            <a:fld id="{618F4902-E8EE-4E25-B91E-E053F494FEFF}" type="slidenum">
              <a:rPr lang="en-US" smtClean="0"/>
              <a:pPr/>
              <a:t>‹#›</a:t>
            </a:fld>
            <a:endParaRPr lang="en-US" dirty="0"/>
          </a:p>
        </p:txBody>
      </p:sp>
    </p:spTree>
    <p:extLst>
      <p:ext uri="{BB962C8B-B14F-4D97-AF65-F5344CB8AC3E}">
        <p14:creationId xmlns:p14="http://schemas.microsoft.com/office/powerpoint/2010/main" val="18697684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383509"/>
            <a:ext cx="9144000" cy="941832"/>
          </a:xfrm>
          <a:prstGeom prst="rect">
            <a:avLst/>
          </a:prstGeom>
        </p:spPr>
      </p:pic>
      <p:sp>
        <p:nvSpPr>
          <p:cNvPr id="2" name="Title Placeholder 1"/>
          <p:cNvSpPr>
            <a:spLocks noGrp="1"/>
          </p:cNvSpPr>
          <p:nvPr>
            <p:ph type="title"/>
          </p:nvPr>
        </p:nvSpPr>
        <p:spPr>
          <a:xfrm>
            <a:off x="457200" y="25195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6865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smtClean="0"/>
              <a:t>© 2015 DIA, Inc. All rights reserved.</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pic>
        <p:nvPicPr>
          <p:cNvPr id="8" name="Picture 7" descr="DIALogo.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529963" y="6381300"/>
            <a:ext cx="1385437" cy="347657"/>
          </a:xfrm>
          <a:prstGeom prst="rect">
            <a:avLst/>
          </a:prstGeom>
        </p:spPr>
      </p:pic>
    </p:spTree>
    <p:extLst>
      <p:ext uri="{BB962C8B-B14F-4D97-AF65-F5344CB8AC3E}">
        <p14:creationId xmlns:p14="http://schemas.microsoft.com/office/powerpoint/2010/main" val="1166784625"/>
      </p:ext>
    </p:extLst>
  </p:cSld>
  <p:clrMap bg1="lt1" tx1="dk1" bg2="lt2" tx2="dk2" accent1="accent1" accent2="accent2" accent3="accent3" accent4="accent4" accent5="accent5" accent6="accent6" hlink="hlink" folHlink="folHlink"/>
  <p:sldLayoutIdLst>
    <p:sldLayoutId id="2147483745" r:id="rId1"/>
    <p:sldLayoutId id="2147483733" r:id="rId2"/>
    <p:sldLayoutId id="2147483742" r:id="rId3"/>
    <p:sldLayoutId id="2147483738" r:id="rId4"/>
    <p:sldLayoutId id="2147483740" r:id="rId5"/>
    <p:sldLayoutId id="2147483744" r:id="rId6"/>
    <p:sldLayoutId id="2147483746" r:id="rId7"/>
  </p:sldLayoutIdLst>
  <p:hf hdr="0" ftr="0" dt="0"/>
  <p:txStyles>
    <p:title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p:titleStyle>
    <p:bodyStyle>
      <a:lvl1pPr marL="457200" indent="-457200" algn="l" defTabSz="457200" rtl="0" eaLnBrk="1" latinLnBrk="0" hangingPunct="1">
        <a:spcBef>
          <a:spcPct val="20000"/>
        </a:spcBef>
        <a:buFontTx/>
        <a:buBlip>
          <a:blip r:embed="rId11"/>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73476" y="2838171"/>
            <a:ext cx="4607772" cy="949663"/>
          </a:xfrm>
        </p:spPr>
        <p:txBody>
          <a:bodyPr/>
          <a:lstStyle/>
          <a:p>
            <a:r>
              <a:rPr lang="en-US" dirty="0" smtClean="0"/>
              <a:t>Date | Presenter</a:t>
            </a:r>
            <a:endParaRPr lang="en-US" dirty="0"/>
          </a:p>
        </p:txBody>
      </p:sp>
      <p:sp>
        <p:nvSpPr>
          <p:cNvPr id="3" name="Title 2"/>
          <p:cNvSpPr>
            <a:spLocks noGrp="1"/>
          </p:cNvSpPr>
          <p:nvPr>
            <p:ph type="ctrTitle"/>
          </p:nvPr>
        </p:nvSpPr>
        <p:spPr>
          <a:xfrm>
            <a:off x="760396" y="221382"/>
            <a:ext cx="8147446" cy="2637756"/>
          </a:xfrm>
        </p:spPr>
        <p:txBody>
          <a:bodyPr>
            <a:normAutofit/>
          </a:bodyPr>
          <a:lstStyle/>
          <a:p>
            <a:r>
              <a:rPr lang="en-US" sz="4000" dirty="0"/>
              <a:t>Case Example: </a:t>
            </a:r>
            <a:r>
              <a:rPr lang="en-US" sz="4000" dirty="0" smtClean="0"/>
              <a:t/>
            </a:r>
            <a:br>
              <a:rPr lang="en-US" sz="4000" dirty="0" smtClean="0"/>
            </a:br>
            <a:r>
              <a:rPr lang="en-US" dirty="0" smtClean="0"/>
              <a:t>Bayesian </a:t>
            </a:r>
            <a:r>
              <a:rPr lang="en-US" dirty="0"/>
              <a:t>Adaptive, Dose-Finding, Seamless Phase 2/3 Study of a Long-Acting Glucagon-Like Peptide-1 Analog (</a:t>
            </a:r>
            <a:r>
              <a:rPr lang="en-US" dirty="0" err="1"/>
              <a:t>Dulaglutide</a:t>
            </a:r>
            <a:r>
              <a:rPr lang="en-US" dirty="0"/>
              <a:t>)</a:t>
            </a:r>
          </a:p>
        </p:txBody>
      </p:sp>
    </p:spTree>
    <p:extLst>
      <p:ext uri="{BB962C8B-B14F-4D97-AF65-F5344CB8AC3E}">
        <p14:creationId xmlns:p14="http://schemas.microsoft.com/office/powerpoint/2010/main" val="258814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altLang="en-US" sz="4000" dirty="0" smtClean="0"/>
              <a:t>Statistical Analysis </a:t>
            </a:r>
            <a:r>
              <a:rPr lang="en-US" altLang="en-US" sz="4000" dirty="0"/>
              <a:t>P</a:t>
            </a:r>
            <a:r>
              <a:rPr lang="en-US" altLang="en-US" sz="4000" dirty="0" smtClean="0"/>
              <a:t>lan</a:t>
            </a:r>
          </a:p>
        </p:txBody>
      </p:sp>
      <p:sp>
        <p:nvSpPr>
          <p:cNvPr id="3" name="Content Placeholder 2"/>
          <p:cNvSpPr>
            <a:spLocks noGrp="1"/>
          </p:cNvSpPr>
          <p:nvPr>
            <p:ph idx="1"/>
          </p:nvPr>
        </p:nvSpPr>
        <p:spPr/>
        <p:txBody>
          <a:bodyPr rtlCol="0">
            <a:normAutofit/>
          </a:bodyPr>
          <a:lstStyle/>
          <a:p>
            <a:pPr marL="0" indent="0">
              <a:buNone/>
              <a:defRPr/>
            </a:pPr>
            <a:r>
              <a:rPr lang="en-US" sz="2400" dirty="0"/>
              <a:t>Irrespective of the effects on HbA1c and weight, the doses selected must be safe. Ideally the doses selected should have no clinically relevant impact on heart rate or blood pressure. The </a:t>
            </a:r>
            <a:r>
              <a:rPr lang="en-US" sz="2400" dirty="0" err="1"/>
              <a:t>dula</a:t>
            </a:r>
            <a:r>
              <a:rPr lang="en-US" sz="2400" dirty="0"/>
              <a:t> doses selected must not increase heart rate more than 5 </a:t>
            </a:r>
            <a:r>
              <a:rPr lang="en-US" sz="2400" dirty="0" err="1"/>
              <a:t>bpm</a:t>
            </a:r>
            <a:r>
              <a:rPr lang="en-US" sz="2400" dirty="0"/>
              <a:t> (change from baseline relative to placebo) or diastolic blood pressure (DBP) more than 2 mmHg (change from baseline relative to placebo).</a:t>
            </a:r>
            <a:endParaRPr lang="en-US" sz="7200" dirty="0"/>
          </a:p>
        </p:txBody>
      </p:sp>
    </p:spTree>
    <p:extLst>
      <p:ext uri="{BB962C8B-B14F-4D97-AF65-F5344CB8AC3E}">
        <p14:creationId xmlns:p14="http://schemas.microsoft.com/office/powerpoint/2010/main" val="151399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altLang="en-US" sz="4000" dirty="0" smtClean="0"/>
              <a:t>Statistical Analysis </a:t>
            </a:r>
            <a:r>
              <a:rPr lang="en-US" altLang="en-US" sz="4000" dirty="0"/>
              <a:t>P</a:t>
            </a:r>
            <a:r>
              <a:rPr lang="en-US" altLang="en-US" sz="4000" dirty="0" smtClean="0"/>
              <a:t>lan</a:t>
            </a:r>
          </a:p>
        </p:txBody>
      </p:sp>
      <p:sp>
        <p:nvSpPr>
          <p:cNvPr id="3" name="Content Placeholder 2"/>
          <p:cNvSpPr>
            <a:spLocks noGrp="1"/>
          </p:cNvSpPr>
          <p:nvPr>
            <p:ph idx="1"/>
          </p:nvPr>
        </p:nvSpPr>
        <p:spPr/>
        <p:txBody>
          <a:bodyPr rtlCol="0">
            <a:normAutofit/>
          </a:bodyPr>
          <a:lstStyle/>
          <a:p>
            <a:r>
              <a:rPr lang="en-US" sz="2400" dirty="0" smtClean="0"/>
              <a:t>After </a:t>
            </a:r>
            <a:r>
              <a:rPr lang="en-US" sz="2400" dirty="0"/>
              <a:t>200 patients have been randomized into Stage 1, each </a:t>
            </a:r>
            <a:r>
              <a:rPr lang="en-US" sz="2400" dirty="0" err="1"/>
              <a:t>dula</a:t>
            </a:r>
            <a:r>
              <a:rPr lang="en-US" sz="2400" dirty="0"/>
              <a:t> dose </a:t>
            </a:r>
            <a:r>
              <a:rPr lang="en-US" sz="2400" dirty="0" smtClean="0"/>
              <a:t>is evaluated </a:t>
            </a:r>
            <a:r>
              <a:rPr lang="en-US" sz="2400" dirty="0"/>
              <a:t>to determine if it qualifies as the high or low </a:t>
            </a:r>
            <a:r>
              <a:rPr lang="en-US" sz="2400" dirty="0" smtClean="0"/>
              <a:t>dose. </a:t>
            </a:r>
            <a:r>
              <a:rPr lang="en-US" sz="2400" dirty="0"/>
              <a:t>Both the high and low doses must meet one of the profiles. </a:t>
            </a:r>
          </a:p>
          <a:p>
            <a:r>
              <a:rPr lang="en-US" sz="2400" dirty="0" smtClean="0"/>
              <a:t>When </a:t>
            </a:r>
            <a:r>
              <a:rPr lang="en-US" sz="2400" dirty="0"/>
              <a:t>n=200-399, the algorithm will recommend the trial proceed into Stage 2 if both a high and a low </a:t>
            </a:r>
            <a:r>
              <a:rPr lang="en-US" sz="2400" dirty="0" err="1"/>
              <a:t>dula</a:t>
            </a:r>
            <a:r>
              <a:rPr lang="en-US" sz="2400" dirty="0"/>
              <a:t> dose meet the </a:t>
            </a:r>
            <a:r>
              <a:rPr lang="en-US" sz="2400" dirty="0" err="1"/>
              <a:t>prespecified</a:t>
            </a:r>
            <a:r>
              <a:rPr lang="en-US" sz="2400" dirty="0"/>
              <a:t> criteria or if only a high </a:t>
            </a:r>
            <a:r>
              <a:rPr lang="en-US" sz="2400" dirty="0" err="1"/>
              <a:t>dula</a:t>
            </a:r>
            <a:r>
              <a:rPr lang="en-US" sz="2400" dirty="0"/>
              <a:t> dose can be identified and continued searching for a low dose is deemed futile. </a:t>
            </a:r>
            <a:endParaRPr lang="en-US" sz="7200" dirty="0"/>
          </a:p>
        </p:txBody>
      </p:sp>
    </p:spTree>
    <p:extLst>
      <p:ext uri="{BB962C8B-B14F-4D97-AF65-F5344CB8AC3E}">
        <p14:creationId xmlns:p14="http://schemas.microsoft.com/office/powerpoint/2010/main" val="11329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altLang="en-US" sz="4000" dirty="0"/>
              <a:t>Statistical Analysis Plan</a:t>
            </a:r>
            <a:endParaRPr lang="en-US" altLang="en-US" sz="4000" dirty="0" smtClean="0"/>
          </a:p>
        </p:txBody>
      </p:sp>
      <p:sp>
        <p:nvSpPr>
          <p:cNvPr id="3" name="Content Placeholder 2"/>
          <p:cNvSpPr>
            <a:spLocks noGrp="1"/>
          </p:cNvSpPr>
          <p:nvPr>
            <p:ph idx="1"/>
          </p:nvPr>
        </p:nvSpPr>
        <p:spPr/>
        <p:txBody>
          <a:bodyPr rtlCol="0">
            <a:normAutofit/>
          </a:bodyPr>
          <a:lstStyle/>
          <a:p>
            <a:r>
              <a:rPr lang="en-US" sz="2400" dirty="0" smtClean="0"/>
              <a:t>After </a:t>
            </a:r>
            <a:r>
              <a:rPr lang="en-US" sz="2400" dirty="0"/>
              <a:t>400 patients have enrolled in Stage 1, the probability thresholds that a dose meets the </a:t>
            </a:r>
            <a:r>
              <a:rPr lang="en-US" sz="2400" dirty="0" err="1"/>
              <a:t>prespecified</a:t>
            </a:r>
            <a:r>
              <a:rPr lang="en-US" sz="2400" dirty="0"/>
              <a:t> criteria will be lowered. If at this time a dose is not identified that meets the </a:t>
            </a:r>
            <a:r>
              <a:rPr lang="en-US" sz="2400" dirty="0" err="1"/>
              <a:t>prespecified</a:t>
            </a:r>
            <a:r>
              <a:rPr lang="en-US" sz="2400" dirty="0"/>
              <a:t> criteria, then the trial will stop and no Stage 2 will be conducted. </a:t>
            </a:r>
            <a:endParaRPr lang="en-US" sz="2400" dirty="0" smtClean="0"/>
          </a:p>
          <a:p>
            <a:pPr marL="0" indent="0">
              <a:buNone/>
              <a:defRPr/>
            </a:pPr>
            <a:r>
              <a:rPr lang="en-US" sz="2400" dirty="0" smtClean="0"/>
              <a:t>These </a:t>
            </a:r>
            <a:r>
              <a:rPr lang="en-US" sz="2400" dirty="0"/>
              <a:t>decision rules maximize the opportunity to select 2 doses within the given constraints. However, if no low dose can be identified, study will proceed into Stage 2 and the other Phase 3 trials with only one </a:t>
            </a:r>
            <a:r>
              <a:rPr lang="en-US" sz="2400" dirty="0" err="1"/>
              <a:t>dula</a:t>
            </a:r>
            <a:r>
              <a:rPr lang="en-US" sz="2400" dirty="0"/>
              <a:t> dose.</a:t>
            </a:r>
            <a:endParaRPr lang="en-US" sz="7200" dirty="0"/>
          </a:p>
        </p:txBody>
      </p:sp>
    </p:spTree>
    <p:extLst>
      <p:ext uri="{BB962C8B-B14F-4D97-AF65-F5344CB8AC3E}">
        <p14:creationId xmlns:p14="http://schemas.microsoft.com/office/powerpoint/2010/main" val="276599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altLang="en-US" sz="4000" dirty="0" smtClean="0"/>
              <a:t>Tools &lt;Code&gt;</a:t>
            </a:r>
          </a:p>
        </p:txBody>
      </p:sp>
      <p:sp>
        <p:nvSpPr>
          <p:cNvPr id="7171" name="Content Placeholder 2"/>
          <p:cNvSpPr>
            <a:spLocks noGrp="1"/>
          </p:cNvSpPr>
          <p:nvPr>
            <p:ph idx="1"/>
          </p:nvPr>
        </p:nvSpPr>
        <p:spPr/>
        <p:txBody>
          <a:bodyPr/>
          <a:lstStyle/>
          <a:p>
            <a:pPr marL="0" indent="0" eaLnBrk="1" hangingPunct="1">
              <a:buFont typeface="Arial" charset="0"/>
              <a:buNone/>
            </a:pPr>
            <a:r>
              <a:rPr lang="en-US" altLang="en-US" sz="2400" dirty="0" smtClean="0"/>
              <a:t>&lt;What software was used for analysis?  If you wish to share code, create a new slide containing your code&gt;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8008" y="254000"/>
            <a:ext cx="8710864" cy="1143000"/>
          </a:xfrm>
        </p:spPr>
        <p:txBody>
          <a:bodyPr>
            <a:normAutofit/>
          </a:bodyPr>
          <a:lstStyle/>
          <a:p>
            <a:pPr eaLnBrk="1" hangingPunct="1"/>
            <a:r>
              <a:rPr lang="en-US" altLang="en-US" dirty="0" smtClean="0"/>
              <a:t>Efficacy Model </a:t>
            </a:r>
            <a:br>
              <a:rPr lang="en-US" altLang="en-US" dirty="0" smtClean="0"/>
            </a:br>
            <a:r>
              <a:rPr lang="en-US" altLang="en-US" dirty="0" smtClean="0"/>
              <a:t>(Adaptive Allocation in Dose Selection Stage)c</a:t>
            </a:r>
          </a:p>
        </p:txBody>
      </p:sp>
      <p:sp>
        <p:nvSpPr>
          <p:cNvPr id="8195" name="Content Placeholder 2"/>
          <p:cNvSpPr>
            <a:spLocks noGrp="1"/>
          </p:cNvSpPr>
          <p:nvPr>
            <p:ph idx="1"/>
          </p:nvPr>
        </p:nvSpPr>
        <p:spPr>
          <a:xfrm>
            <a:off x="457200" y="1608666"/>
            <a:ext cx="8229600" cy="4792133"/>
          </a:xfrm>
        </p:spPr>
        <p:txBody>
          <a:bodyPr/>
          <a:lstStyle/>
          <a:p>
            <a:pPr marL="0" indent="0">
              <a:buNone/>
              <a:defRPr/>
            </a:pPr>
            <a:r>
              <a:rPr lang="en-US" sz="2400" dirty="0"/>
              <a:t>There are 2 goals operationalized in the adaptive allocation scheme. The first is to find the maximum utility dose (MUD). The second is to find the minimally acceptable dose (MAD).</a:t>
            </a:r>
          </a:p>
          <a:p>
            <a:pPr>
              <a:defRPr/>
            </a:pPr>
            <a:r>
              <a:rPr lang="en-US" sz="2400" dirty="0"/>
              <a:t>MUD Dose: </a:t>
            </a:r>
            <a:r>
              <a:rPr lang="en-US" sz="2400" dirty="0" smtClean="0"/>
              <a:t>dose </a:t>
            </a:r>
            <a:r>
              <a:rPr lang="en-US" sz="2400" dirty="0"/>
              <a:t>that has the maximum utility based on the current information.</a:t>
            </a:r>
          </a:p>
          <a:p>
            <a:pPr>
              <a:defRPr/>
            </a:pPr>
            <a:r>
              <a:rPr lang="en-US" sz="2400" dirty="0"/>
              <a:t>MAD Dose: </a:t>
            </a:r>
            <a:r>
              <a:rPr lang="en-US" sz="2400" dirty="0" smtClean="0"/>
              <a:t>lowest </a:t>
            </a:r>
            <a:r>
              <a:rPr lang="en-US" sz="2400" dirty="0"/>
              <a:t>dose that has a utility of at least 0.60.</a:t>
            </a:r>
          </a:p>
          <a:p>
            <a:pPr marL="0" indent="0">
              <a:buNone/>
              <a:defRPr/>
            </a:pPr>
            <a:r>
              <a:rPr lang="en-US" sz="2400" dirty="0"/>
              <a:t>For each interim </a:t>
            </a:r>
            <a:r>
              <a:rPr lang="en-US" sz="2400" dirty="0" smtClean="0"/>
              <a:t>analysis, </a:t>
            </a:r>
            <a:r>
              <a:rPr lang="en-US" sz="2400" dirty="0"/>
              <a:t>the posterior probability that each dose is the MUD (P</a:t>
            </a:r>
            <a:r>
              <a:rPr lang="en-US" sz="2400" baseline="-25000" dirty="0"/>
              <a:t>MUD</a:t>
            </a:r>
            <a:r>
              <a:rPr lang="en-US" sz="2400" dirty="0"/>
              <a:t>(d</a:t>
            </a:r>
            <a:r>
              <a:rPr lang="en-US" sz="2400" dirty="0" smtClean="0"/>
              <a:t>)) </a:t>
            </a:r>
            <a:r>
              <a:rPr lang="en-US" sz="2400" dirty="0"/>
              <a:t>and the  posterior probability that each dose is the MAD (</a:t>
            </a:r>
            <a:r>
              <a:rPr lang="en-US" sz="2400" dirty="0" smtClean="0"/>
              <a:t>P</a:t>
            </a:r>
            <a:r>
              <a:rPr lang="en-US" sz="2400" baseline="-25000" dirty="0" smtClean="0"/>
              <a:t>MAD</a:t>
            </a:r>
            <a:r>
              <a:rPr lang="en-US" sz="2400" dirty="0" smtClean="0"/>
              <a:t>(d)) are calculated. </a:t>
            </a:r>
          </a:p>
          <a:p>
            <a:pPr marL="0" indent="0">
              <a:buNone/>
              <a:defRPr/>
            </a:pPr>
            <a:endParaRPr lang="en-US" sz="2400" dirty="0" smtClean="0"/>
          </a:p>
        </p:txBody>
      </p:sp>
    </p:spTree>
    <p:extLst>
      <p:ext uri="{BB962C8B-B14F-4D97-AF65-F5344CB8AC3E}">
        <p14:creationId xmlns:p14="http://schemas.microsoft.com/office/powerpoint/2010/main" val="260808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9809" y="2927416"/>
            <a:ext cx="1905000" cy="101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Title 1"/>
          <p:cNvSpPr>
            <a:spLocks noGrp="1"/>
          </p:cNvSpPr>
          <p:nvPr>
            <p:ph type="title"/>
          </p:nvPr>
        </p:nvSpPr>
        <p:spPr>
          <a:xfrm>
            <a:off x="308008" y="254000"/>
            <a:ext cx="8710864" cy="1143000"/>
          </a:xfrm>
        </p:spPr>
        <p:txBody>
          <a:bodyPr>
            <a:normAutofit/>
          </a:bodyPr>
          <a:lstStyle/>
          <a:p>
            <a:pPr eaLnBrk="1" hangingPunct="1"/>
            <a:r>
              <a:rPr lang="en-US" altLang="en-US" dirty="0" smtClean="0"/>
              <a:t>Efficacy Model </a:t>
            </a:r>
            <a:br>
              <a:rPr lang="en-US" altLang="en-US" dirty="0" smtClean="0"/>
            </a:br>
            <a:r>
              <a:rPr lang="en-US" altLang="en-US" dirty="0" smtClean="0"/>
              <a:t>(Adaptive Allocation in Dose Selection Stage)c</a:t>
            </a:r>
          </a:p>
        </p:txBody>
      </p:sp>
      <p:sp>
        <p:nvSpPr>
          <p:cNvPr id="8195" name="Content Placeholder 2"/>
          <p:cNvSpPr>
            <a:spLocks noGrp="1"/>
          </p:cNvSpPr>
          <p:nvPr>
            <p:ph idx="1"/>
          </p:nvPr>
        </p:nvSpPr>
        <p:spPr>
          <a:xfrm>
            <a:off x="457200" y="1490132"/>
            <a:ext cx="8229600" cy="4783667"/>
          </a:xfrm>
        </p:spPr>
        <p:txBody>
          <a:bodyPr/>
          <a:lstStyle/>
          <a:p>
            <a:pPr marL="0" indent="0">
              <a:buNone/>
              <a:defRPr/>
            </a:pPr>
            <a:r>
              <a:rPr lang="en-US" sz="2400" dirty="0"/>
              <a:t>These quantities are used to weigh the relative value of allocating to each dose for the goal of finding the MUD.</a:t>
            </a:r>
          </a:p>
          <a:p>
            <a:pPr marL="0" indent="0">
              <a:buNone/>
              <a:defRPr/>
            </a:pPr>
            <a:r>
              <a:rPr lang="en-US" sz="2400" dirty="0"/>
              <a:t>Let </a:t>
            </a:r>
            <a:r>
              <a:rPr lang="en-US" sz="2400" dirty="0" err="1"/>
              <a:t>h</a:t>
            </a:r>
            <a:r>
              <a:rPr lang="en-US" sz="2400" baseline="-25000" dirty="0" err="1"/>
              <a:t>d</a:t>
            </a:r>
            <a:r>
              <a:rPr lang="en-US" sz="2400" dirty="0"/>
              <a:t> be the randomization probability of allocating to dose d, for the goal of finding the MUD dose:</a:t>
            </a:r>
          </a:p>
          <a:p>
            <a:pPr marL="0" indent="0">
              <a:buNone/>
              <a:defRPr/>
            </a:pPr>
            <a:endParaRPr lang="en-US" sz="2400" dirty="0"/>
          </a:p>
          <a:p>
            <a:pPr marL="0" indent="0">
              <a:buNone/>
              <a:defRPr/>
            </a:pPr>
            <a:endParaRPr lang="en-US" sz="2400" dirty="0" smtClean="0"/>
          </a:p>
          <a:p>
            <a:pPr marL="0" indent="0">
              <a:buNone/>
              <a:defRPr/>
            </a:pPr>
            <a:r>
              <a:rPr lang="en-US" sz="2400" dirty="0" smtClean="0"/>
              <a:t>Let </a:t>
            </a:r>
            <a:r>
              <a:rPr lang="en-US" sz="2400" dirty="0" err="1"/>
              <a:t>ld</a:t>
            </a:r>
            <a:r>
              <a:rPr lang="en-US" sz="2400" dirty="0"/>
              <a:t> be the randomization probability of allocating to dose d, for the goal of finding the MAD dose:</a:t>
            </a:r>
          </a:p>
          <a:p>
            <a:pPr marL="0" indent="0">
              <a:buNone/>
              <a:defRPr/>
            </a:pPr>
            <a:endParaRPr lang="en-US" sz="2400" dirty="0" smtClean="0"/>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4110" y="4767055"/>
            <a:ext cx="1276397"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6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953678"/>
            <a:ext cx="2925763" cy="182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5524" y="2168091"/>
            <a:ext cx="1291016"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Title 1"/>
          <p:cNvSpPr>
            <a:spLocks noGrp="1"/>
          </p:cNvSpPr>
          <p:nvPr>
            <p:ph type="title"/>
          </p:nvPr>
        </p:nvSpPr>
        <p:spPr>
          <a:xfrm>
            <a:off x="308008" y="254000"/>
            <a:ext cx="8710864" cy="1143000"/>
          </a:xfrm>
        </p:spPr>
        <p:txBody>
          <a:bodyPr>
            <a:normAutofit/>
          </a:bodyPr>
          <a:lstStyle/>
          <a:p>
            <a:pPr eaLnBrk="1" hangingPunct="1"/>
            <a:r>
              <a:rPr lang="en-US" altLang="en-US" dirty="0" smtClean="0"/>
              <a:t>Efficacy Model </a:t>
            </a:r>
            <a:br>
              <a:rPr lang="en-US" altLang="en-US" dirty="0" smtClean="0"/>
            </a:br>
            <a:r>
              <a:rPr lang="en-US" altLang="en-US" dirty="0" smtClean="0"/>
              <a:t>(Adaptive Allocation in Dose Selection Stage)c</a:t>
            </a:r>
          </a:p>
        </p:txBody>
      </p:sp>
      <p:sp>
        <p:nvSpPr>
          <p:cNvPr id="8195" name="Content Placeholder 2"/>
          <p:cNvSpPr>
            <a:spLocks noGrp="1"/>
          </p:cNvSpPr>
          <p:nvPr>
            <p:ph idx="1"/>
          </p:nvPr>
        </p:nvSpPr>
        <p:spPr>
          <a:xfrm>
            <a:off x="457199" y="1481667"/>
            <a:ext cx="8407667" cy="4599628"/>
          </a:xfrm>
        </p:spPr>
        <p:txBody>
          <a:bodyPr/>
          <a:lstStyle/>
          <a:p>
            <a:pPr marL="0" indent="0">
              <a:buNone/>
              <a:defRPr/>
            </a:pPr>
            <a:r>
              <a:rPr lang="en-US" sz="2400" dirty="0"/>
              <a:t>These probabilities are combined together (equally weighted) to form the relative randomization probabilities for the </a:t>
            </a:r>
            <a:r>
              <a:rPr lang="en-US" sz="2400" dirty="0" err="1"/>
              <a:t>dula</a:t>
            </a:r>
            <a:r>
              <a:rPr lang="en-US" sz="2400" dirty="0"/>
              <a:t> compound:</a:t>
            </a:r>
          </a:p>
          <a:p>
            <a:pPr marL="0" indent="0">
              <a:buNone/>
              <a:defRPr/>
            </a:pPr>
            <a:endParaRPr lang="en-US" sz="2400" dirty="0"/>
          </a:p>
          <a:p>
            <a:pPr marL="0" indent="0">
              <a:buNone/>
              <a:defRPr/>
            </a:pPr>
            <a:r>
              <a:rPr lang="en-US" sz="2400" dirty="0"/>
              <a:t>We assume fixed probabilities for the placebo arm (r1) and the </a:t>
            </a:r>
            <a:r>
              <a:rPr lang="en-US" sz="2400" dirty="0" err="1"/>
              <a:t>sitagliptin</a:t>
            </a:r>
            <a:r>
              <a:rPr lang="en-US" sz="2400" dirty="0"/>
              <a:t> arm (r9). The adaptive randomization probabilities are</a:t>
            </a:r>
            <a:r>
              <a:rPr lang="en-US" sz="2400" dirty="0" smtClean="0"/>
              <a:t>:</a:t>
            </a:r>
          </a:p>
          <a:p>
            <a:pPr marL="0" indent="0">
              <a:buNone/>
              <a:defRPr/>
            </a:pPr>
            <a:endParaRPr lang="en-US" sz="2400" dirty="0"/>
          </a:p>
        </p:txBody>
      </p:sp>
    </p:spTree>
    <p:extLst>
      <p:ext uri="{BB962C8B-B14F-4D97-AF65-F5344CB8AC3E}">
        <p14:creationId xmlns:p14="http://schemas.microsoft.com/office/powerpoint/2010/main" val="268754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8008" y="254000"/>
            <a:ext cx="8710864" cy="1143000"/>
          </a:xfrm>
        </p:spPr>
        <p:txBody>
          <a:bodyPr>
            <a:normAutofit/>
          </a:bodyPr>
          <a:lstStyle/>
          <a:p>
            <a:pPr eaLnBrk="1" hangingPunct="1"/>
            <a:r>
              <a:rPr lang="en-US" altLang="en-US" dirty="0" smtClean="0"/>
              <a:t>Efficacy Model </a:t>
            </a:r>
            <a:br>
              <a:rPr lang="en-US" altLang="en-US" dirty="0" smtClean="0"/>
            </a:br>
            <a:r>
              <a:rPr lang="en-US" altLang="en-US" dirty="0" smtClean="0"/>
              <a:t>(Adaptive Allocation in Dose Selection Stage)c</a:t>
            </a:r>
          </a:p>
        </p:txBody>
      </p:sp>
      <p:sp>
        <p:nvSpPr>
          <p:cNvPr id="8195" name="Content Placeholder 2"/>
          <p:cNvSpPr>
            <a:spLocks noGrp="1"/>
          </p:cNvSpPr>
          <p:nvPr>
            <p:ph idx="1"/>
          </p:nvPr>
        </p:nvSpPr>
        <p:spPr>
          <a:xfrm>
            <a:off x="457200" y="1608666"/>
            <a:ext cx="8229600" cy="4792133"/>
          </a:xfrm>
        </p:spPr>
        <p:txBody>
          <a:bodyPr/>
          <a:lstStyle/>
          <a:p>
            <a:pPr marL="0" indent="0">
              <a:buNone/>
              <a:defRPr/>
            </a:pPr>
            <a:r>
              <a:rPr lang="en-US" sz="2400" dirty="0"/>
              <a:t>At each interim look after the sample size is at least 200, the decision to stop for futility, select </a:t>
            </a:r>
            <a:r>
              <a:rPr lang="en-US" sz="2400" dirty="0" err="1"/>
              <a:t>dula</a:t>
            </a:r>
            <a:r>
              <a:rPr lang="en-US" sz="2400" dirty="0"/>
              <a:t>  doses, or continue in Stage 1 is assessed. </a:t>
            </a:r>
          </a:p>
          <a:p>
            <a:pPr>
              <a:buAutoNum type="alphaUcPeriod"/>
              <a:defRPr/>
            </a:pPr>
            <a:r>
              <a:rPr lang="en-US" sz="2400" dirty="0" smtClean="0"/>
              <a:t>Stop </a:t>
            </a:r>
            <a:r>
              <a:rPr lang="en-US" sz="2400" dirty="0"/>
              <a:t>for futility if at least 1 of the following holds for each active dose</a:t>
            </a:r>
            <a:r>
              <a:rPr lang="en-US" sz="2400" dirty="0" smtClean="0"/>
              <a:t>:</a:t>
            </a:r>
          </a:p>
          <a:p>
            <a:pPr marL="914400" lvl="1" indent="-457200">
              <a:buAutoNum type="arabicParenR"/>
              <a:defRPr/>
            </a:pPr>
            <a:r>
              <a:rPr lang="en-US" sz="2400" dirty="0" smtClean="0"/>
              <a:t>PPNI(d</a:t>
            </a:r>
            <a:r>
              <a:rPr lang="en-US" sz="2400" dirty="0"/>
              <a:t>) &lt; 0.05 where PPNI(d) = The predictive probability of </a:t>
            </a:r>
            <a:r>
              <a:rPr lang="en-US" sz="2400" dirty="0" err="1"/>
              <a:t>noninferiority</a:t>
            </a:r>
            <a:r>
              <a:rPr lang="en-US" sz="2400" dirty="0"/>
              <a:t> to </a:t>
            </a:r>
            <a:r>
              <a:rPr lang="en-US" sz="2400" dirty="0" err="1"/>
              <a:t>sitagliptin</a:t>
            </a:r>
            <a:r>
              <a:rPr lang="en-US" sz="2400" dirty="0"/>
              <a:t> (= 0.4) at the end of Stage 2 if dose d is included in Stage 2.</a:t>
            </a:r>
          </a:p>
          <a:p>
            <a:pPr marL="914400" lvl="1" indent="-457200">
              <a:buAutoNum type="arabicParenR"/>
              <a:defRPr/>
            </a:pPr>
            <a:r>
              <a:rPr lang="en-US" sz="2400" dirty="0" err="1"/>
              <a:t>PrU</a:t>
            </a:r>
            <a:r>
              <a:rPr lang="en-US" sz="2400" dirty="0"/>
              <a:t>(d) &lt; 0.05 where </a:t>
            </a:r>
            <a:r>
              <a:rPr lang="en-US" sz="2400" dirty="0" err="1"/>
              <a:t>PrU</a:t>
            </a:r>
            <a:r>
              <a:rPr lang="en-US" sz="2400" dirty="0"/>
              <a:t>(d) = The probability that a dose has a utility of at least 0.60.</a:t>
            </a:r>
          </a:p>
          <a:p>
            <a:pPr marL="0" indent="0">
              <a:buNone/>
              <a:defRPr/>
            </a:pPr>
            <a:endParaRPr lang="en-US" sz="2400" dirty="0" smtClean="0"/>
          </a:p>
        </p:txBody>
      </p:sp>
    </p:spTree>
    <p:extLst>
      <p:ext uri="{BB962C8B-B14F-4D97-AF65-F5344CB8AC3E}">
        <p14:creationId xmlns:p14="http://schemas.microsoft.com/office/powerpoint/2010/main" val="83509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8008" y="254000"/>
            <a:ext cx="8710864" cy="1143000"/>
          </a:xfrm>
        </p:spPr>
        <p:txBody>
          <a:bodyPr>
            <a:normAutofit/>
          </a:bodyPr>
          <a:lstStyle/>
          <a:p>
            <a:pPr eaLnBrk="1" hangingPunct="1"/>
            <a:r>
              <a:rPr lang="en-US" altLang="en-US" dirty="0" smtClean="0"/>
              <a:t>Efficacy Model </a:t>
            </a:r>
            <a:br>
              <a:rPr lang="en-US" altLang="en-US" dirty="0" smtClean="0"/>
            </a:br>
            <a:r>
              <a:rPr lang="en-US" altLang="en-US" dirty="0" smtClean="0"/>
              <a:t>(Adaptive Allocation in Dose Selection Stage)c</a:t>
            </a:r>
          </a:p>
        </p:txBody>
      </p:sp>
      <p:sp>
        <p:nvSpPr>
          <p:cNvPr id="8195" name="Content Placeholder 2"/>
          <p:cNvSpPr>
            <a:spLocks noGrp="1"/>
          </p:cNvSpPr>
          <p:nvPr>
            <p:ph idx="1"/>
          </p:nvPr>
        </p:nvSpPr>
        <p:spPr>
          <a:xfrm>
            <a:off x="457200" y="1608666"/>
            <a:ext cx="8229600" cy="4792133"/>
          </a:xfrm>
        </p:spPr>
        <p:txBody>
          <a:bodyPr/>
          <a:lstStyle/>
          <a:p>
            <a:pPr>
              <a:buAutoNum type="alphaUcPeriod" startAt="2"/>
              <a:defRPr/>
            </a:pPr>
            <a:r>
              <a:rPr lang="en-US" sz="2400" dirty="0" smtClean="0"/>
              <a:t>Go </a:t>
            </a:r>
            <a:r>
              <a:rPr lang="en-US" sz="2400" dirty="0"/>
              <a:t>to Stage 2 if 3 below holds and either a or b below holds, for the most likely MUD, labeled </a:t>
            </a:r>
            <a:r>
              <a:rPr lang="en-US" sz="2400" dirty="0" smtClean="0"/>
              <a:t>Max</a:t>
            </a:r>
          </a:p>
          <a:p>
            <a:pPr lvl="2" indent="-457200">
              <a:buFont typeface="+mj-lt"/>
              <a:buAutoNum type="arabicParenR" startAt="3"/>
              <a:defRPr/>
            </a:pPr>
            <a:r>
              <a:rPr lang="en-US" sz="2400" dirty="0" smtClean="0"/>
              <a:t>PPNI(Max</a:t>
            </a:r>
            <a:r>
              <a:rPr lang="en-US" sz="2400" dirty="0"/>
              <a:t>) &gt; 0.85 and </a:t>
            </a:r>
            <a:r>
              <a:rPr lang="en-US" sz="2400" dirty="0" err="1"/>
              <a:t>PrU</a:t>
            </a:r>
            <a:r>
              <a:rPr lang="en-US" sz="2400" dirty="0"/>
              <a:t>(Max)&gt;0.60</a:t>
            </a:r>
          </a:p>
          <a:p>
            <a:pPr marL="1771650" lvl="3" indent="-457200">
              <a:buFont typeface="+mj-lt"/>
              <a:buAutoNum type="alphaLcPeriod"/>
              <a:defRPr/>
            </a:pPr>
            <a:r>
              <a:rPr lang="en-US" sz="2400" dirty="0" err="1"/>
              <a:t>PrU</a:t>
            </a:r>
            <a:r>
              <a:rPr lang="en-US" sz="2400" dirty="0"/>
              <a:t>(d) &gt; 0.60 for some d, with dose level no greater than 0.50 of the Max dose. If multiple d‘s satisfy this condition then select the highest for the low dose.</a:t>
            </a:r>
          </a:p>
          <a:p>
            <a:pPr marL="1771650" lvl="3" indent="-457200">
              <a:buFont typeface="+mj-lt"/>
              <a:buAutoNum type="alphaLcPeriod"/>
              <a:defRPr/>
            </a:pPr>
            <a:r>
              <a:rPr lang="en-US" sz="2400" dirty="0"/>
              <a:t>Every dose d with dose level no greater than 0.50 of the Max dose satisfies at least 1 condition that defines futility.</a:t>
            </a:r>
          </a:p>
          <a:p>
            <a:pPr marL="0" indent="0">
              <a:buNone/>
              <a:defRPr/>
            </a:pPr>
            <a:r>
              <a:rPr lang="en-US" sz="2400" dirty="0"/>
              <a:t>C. Otherwise, continue with Stage 1</a:t>
            </a:r>
            <a:r>
              <a:rPr lang="en-US" sz="2400" dirty="0" smtClean="0"/>
              <a:t>.</a:t>
            </a:r>
          </a:p>
        </p:txBody>
      </p:sp>
    </p:spTree>
    <p:extLst>
      <p:ext uri="{BB962C8B-B14F-4D97-AF65-F5344CB8AC3E}">
        <p14:creationId xmlns:p14="http://schemas.microsoft.com/office/powerpoint/2010/main" val="422557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8008" y="254000"/>
            <a:ext cx="8710864" cy="1143000"/>
          </a:xfrm>
        </p:spPr>
        <p:txBody>
          <a:bodyPr>
            <a:normAutofit/>
          </a:bodyPr>
          <a:lstStyle/>
          <a:p>
            <a:pPr eaLnBrk="1" hangingPunct="1"/>
            <a:r>
              <a:rPr lang="en-US" altLang="en-US" dirty="0" smtClean="0"/>
              <a:t>Efficacy Model </a:t>
            </a:r>
            <a:br>
              <a:rPr lang="en-US" altLang="en-US" dirty="0" smtClean="0"/>
            </a:br>
            <a:r>
              <a:rPr lang="en-US" altLang="en-US" dirty="0" smtClean="0"/>
              <a:t>(Adaptive Allocation in Dose Selection Stage)c</a:t>
            </a:r>
          </a:p>
        </p:txBody>
      </p:sp>
      <p:sp>
        <p:nvSpPr>
          <p:cNvPr id="8195" name="Content Placeholder 2"/>
          <p:cNvSpPr>
            <a:spLocks noGrp="1"/>
          </p:cNvSpPr>
          <p:nvPr>
            <p:ph idx="1"/>
          </p:nvPr>
        </p:nvSpPr>
        <p:spPr>
          <a:xfrm>
            <a:off x="457200" y="1608666"/>
            <a:ext cx="8229600" cy="4792133"/>
          </a:xfrm>
        </p:spPr>
        <p:txBody>
          <a:bodyPr/>
          <a:lstStyle/>
          <a:p>
            <a:pPr marL="0" indent="0">
              <a:buNone/>
              <a:defRPr/>
            </a:pPr>
            <a:r>
              <a:rPr lang="en-US" sz="2400" dirty="0"/>
              <a:t>When the sample size in Stage 1 reaches the maximum sample size of 400 (and condition A above does not hold), then go to Stage 2 if 1 of the following 2 holds:</a:t>
            </a:r>
          </a:p>
          <a:p>
            <a:pPr>
              <a:buAutoNum type="alphaUcPeriod"/>
              <a:defRPr/>
            </a:pPr>
            <a:r>
              <a:rPr lang="en-US" sz="2400" dirty="0" smtClean="0"/>
              <a:t>PPNI(Max</a:t>
            </a:r>
            <a:r>
              <a:rPr lang="en-US" sz="2400" dirty="0"/>
              <a:t>) &gt; 0.80 and </a:t>
            </a:r>
            <a:r>
              <a:rPr lang="en-US" sz="2400" dirty="0" err="1"/>
              <a:t>PrU</a:t>
            </a:r>
            <a:r>
              <a:rPr lang="en-US" sz="2400" dirty="0"/>
              <a:t>(Max)&gt;0.60 (the High dose is Max</a:t>
            </a:r>
            <a:r>
              <a:rPr lang="en-US" sz="2400" dirty="0" smtClean="0"/>
              <a:t>)</a:t>
            </a:r>
          </a:p>
          <a:p>
            <a:pPr marL="914400" lvl="1" indent="-457200">
              <a:buAutoNum type="arabicParenR"/>
              <a:defRPr/>
            </a:pPr>
            <a:r>
              <a:rPr lang="en-US" sz="2400" dirty="0" smtClean="0"/>
              <a:t>If </a:t>
            </a:r>
            <a:r>
              <a:rPr lang="en-US" sz="2400" dirty="0" err="1"/>
              <a:t>PrU</a:t>
            </a:r>
            <a:r>
              <a:rPr lang="en-US" sz="2400" dirty="0"/>
              <a:t>(d) &gt; 0.60 for some d, with dose level no greater than 0.50 of the selected High dose, then the highest of these doses d would be selected as the Low dose</a:t>
            </a:r>
            <a:r>
              <a:rPr lang="en-US" sz="2400" dirty="0" smtClean="0"/>
              <a:t>.</a:t>
            </a:r>
          </a:p>
          <a:p>
            <a:pPr marL="457200" lvl="1" indent="0">
              <a:buNone/>
              <a:defRPr/>
            </a:pPr>
            <a:endParaRPr lang="en-US" sz="2400" dirty="0"/>
          </a:p>
        </p:txBody>
      </p:sp>
    </p:spTree>
    <p:extLst>
      <p:ext uri="{BB962C8B-B14F-4D97-AF65-F5344CB8AC3E}">
        <p14:creationId xmlns:p14="http://schemas.microsoft.com/office/powerpoint/2010/main" val="262543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98133"/>
            <a:ext cx="7886700" cy="4072468"/>
          </a:xfrm>
        </p:spPr>
        <p:txBody>
          <a:bodyPr/>
          <a:lstStyle/>
          <a:p>
            <a:pPr>
              <a:buNone/>
            </a:pPr>
            <a:r>
              <a:rPr lang="en-US" altLang="en-US" sz="1800" dirty="0" smtClean="0">
                <a:solidFill>
                  <a:schemeClr val="tx1"/>
                </a:solidFill>
              </a:rPr>
              <a:t>   The </a:t>
            </a:r>
            <a:r>
              <a:rPr lang="en-US" altLang="en-US" sz="1800" dirty="0">
                <a:solidFill>
                  <a:schemeClr val="tx1"/>
                </a:solidFill>
              </a:rPr>
              <a:t>views and opinions expressed in the following PowerPoint slides are those of </a:t>
            </a:r>
            <a:r>
              <a:rPr lang="en-US" altLang="en-US" sz="1800" dirty="0" smtClean="0">
                <a:solidFill>
                  <a:schemeClr val="tx1"/>
                </a:solidFill>
              </a:rPr>
              <a:t>the individual </a:t>
            </a:r>
            <a:r>
              <a:rPr lang="en-US" altLang="en-US" sz="1800" dirty="0">
                <a:solidFill>
                  <a:schemeClr val="tx1"/>
                </a:solidFill>
              </a:rPr>
              <a:t>presenter and should not be attributed to Drug Information Association, Inc. (“DIA”), its directors, officers, employees, volunteers, members, </a:t>
            </a:r>
            <a:r>
              <a:rPr lang="en-US" altLang="en-US" sz="1800" dirty="0" smtClean="0">
                <a:solidFill>
                  <a:schemeClr val="tx1"/>
                </a:solidFill>
              </a:rPr>
              <a:t>DIA Communities </a:t>
            </a:r>
            <a:r>
              <a:rPr lang="en-US" altLang="en-US" sz="1800" dirty="0">
                <a:solidFill>
                  <a:schemeClr val="tx1"/>
                </a:solidFill>
              </a:rPr>
              <a:t>or affiliates, or any organization with which the presenter is employed or affiliated. </a:t>
            </a:r>
          </a:p>
          <a:p>
            <a:pPr>
              <a:buNone/>
            </a:pPr>
            <a:r>
              <a:rPr lang="en-US" altLang="en-US" dirty="0">
                <a:solidFill>
                  <a:schemeClr val="tx1"/>
                </a:solidFill>
              </a:rPr>
              <a:t> </a:t>
            </a:r>
          </a:p>
          <a:p>
            <a:pPr>
              <a:buNone/>
            </a:pPr>
            <a:r>
              <a:rPr lang="en-US" altLang="en-US" dirty="0">
                <a:solidFill>
                  <a:schemeClr val="tx1"/>
                </a:solidFill>
              </a:rPr>
              <a:t>	</a:t>
            </a:r>
            <a:r>
              <a:rPr lang="en-US" altLang="en-US" sz="1800" dirty="0">
                <a:solidFill>
                  <a:schemeClr val="tx1"/>
                </a:solidFill>
              </a:rPr>
              <a:t>These PowerPoint slides are the intellectual property of the individual presenter and are protected under the copyright laws of the United States of America and other countries.  Used by permission.  All rights reserved. Drug Information Association, DIA and DIA logo are registered trademarks or trademarks of Drug Information Association Inc.  All other trademarks are the property of their respective owners.</a:t>
            </a:r>
            <a:endParaRPr lang="en-US" sz="1800" dirty="0">
              <a:solidFill>
                <a:schemeClr val="tx1"/>
              </a:solidFill>
            </a:endParaRPr>
          </a:p>
        </p:txBody>
      </p:sp>
    </p:spTree>
    <p:extLst>
      <p:ext uri="{BB962C8B-B14F-4D97-AF65-F5344CB8AC3E}">
        <p14:creationId xmlns:p14="http://schemas.microsoft.com/office/powerpoint/2010/main" val="500813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8008" y="254000"/>
            <a:ext cx="8710864" cy="1143000"/>
          </a:xfrm>
        </p:spPr>
        <p:txBody>
          <a:bodyPr>
            <a:normAutofit/>
          </a:bodyPr>
          <a:lstStyle/>
          <a:p>
            <a:pPr eaLnBrk="1" hangingPunct="1"/>
            <a:r>
              <a:rPr lang="en-US" altLang="en-US" dirty="0" smtClean="0"/>
              <a:t>Efficacy Model </a:t>
            </a:r>
            <a:br>
              <a:rPr lang="en-US" altLang="en-US" dirty="0" smtClean="0"/>
            </a:br>
            <a:r>
              <a:rPr lang="en-US" altLang="en-US" dirty="0" smtClean="0"/>
              <a:t>(Adaptive Allocation in Dose Selection Stage)c</a:t>
            </a:r>
          </a:p>
        </p:txBody>
      </p:sp>
      <p:sp>
        <p:nvSpPr>
          <p:cNvPr id="8195" name="Content Placeholder 2"/>
          <p:cNvSpPr>
            <a:spLocks noGrp="1"/>
          </p:cNvSpPr>
          <p:nvPr>
            <p:ph idx="1"/>
          </p:nvPr>
        </p:nvSpPr>
        <p:spPr>
          <a:xfrm>
            <a:off x="457200" y="1608666"/>
            <a:ext cx="8229600" cy="4792133"/>
          </a:xfrm>
        </p:spPr>
        <p:txBody>
          <a:bodyPr/>
          <a:lstStyle/>
          <a:p>
            <a:pPr>
              <a:buAutoNum type="alphaUcPeriod" startAt="2"/>
              <a:defRPr/>
            </a:pPr>
            <a:r>
              <a:rPr lang="en-US" sz="2400" dirty="0" smtClean="0"/>
              <a:t>PPNI(d</a:t>
            </a:r>
            <a:r>
              <a:rPr lang="en-US" sz="2400" dirty="0"/>
              <a:t>) &gt; 0.80 and </a:t>
            </a:r>
            <a:r>
              <a:rPr lang="en-US" sz="2400" dirty="0" err="1"/>
              <a:t>PrU</a:t>
            </a:r>
            <a:r>
              <a:rPr lang="en-US" sz="2400" dirty="0"/>
              <a:t>(d)&gt;0.60 for any d=3,…, 8 (the highest dose that satisfies these conditions would be the High dose</a:t>
            </a:r>
            <a:r>
              <a:rPr lang="en-US" sz="2400" dirty="0" smtClean="0"/>
              <a:t>)</a:t>
            </a:r>
          </a:p>
          <a:p>
            <a:pPr marL="914400" lvl="1" indent="-457200">
              <a:buAutoNum type="arabicParenR"/>
              <a:defRPr/>
            </a:pPr>
            <a:r>
              <a:rPr lang="en-US" sz="2400" dirty="0" smtClean="0"/>
              <a:t>If </a:t>
            </a:r>
            <a:r>
              <a:rPr lang="en-US" sz="2400" dirty="0" err="1"/>
              <a:t>PrU</a:t>
            </a:r>
            <a:r>
              <a:rPr lang="en-US" sz="2400" dirty="0"/>
              <a:t>(d) &gt; 0.60 for some d, with dose level no greater than 0.50 of the selected High dose, then the highest of these doses d would be selected as the Low dose. Else continue with just the High dose</a:t>
            </a:r>
            <a:r>
              <a:rPr lang="en-US" sz="2400" dirty="0" smtClean="0"/>
              <a:t>.</a:t>
            </a:r>
          </a:p>
          <a:p>
            <a:pPr marL="0" indent="0">
              <a:buNone/>
              <a:defRPr/>
            </a:pPr>
            <a:r>
              <a:rPr lang="en-US" sz="2400" dirty="0" smtClean="0"/>
              <a:t>If </a:t>
            </a:r>
            <a:r>
              <a:rPr lang="en-US" sz="2400" dirty="0"/>
              <a:t>none of the above are true when the maximum sample size of 400 is reached then the trial stops at the 400 sample size and no Stage 2 is conducted.</a:t>
            </a:r>
          </a:p>
        </p:txBody>
      </p:sp>
    </p:spTree>
    <p:extLst>
      <p:ext uri="{BB962C8B-B14F-4D97-AF65-F5344CB8AC3E}">
        <p14:creationId xmlns:p14="http://schemas.microsoft.com/office/powerpoint/2010/main" val="839360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627754"/>
            <a:ext cx="8229600" cy="4495800"/>
          </a:xfrm>
        </p:spPr>
        <p:txBody>
          <a:bodyPr/>
          <a:lstStyle/>
          <a:p>
            <a:pPr marL="0" indent="0">
              <a:buNone/>
            </a:pPr>
            <a:r>
              <a:rPr lang="en-US" altLang="en-US" sz="2400" dirty="0" err="1"/>
              <a:t>Dulaglutide</a:t>
            </a:r>
            <a:r>
              <a:rPr lang="en-US" altLang="en-US" sz="2400" dirty="0"/>
              <a:t> 1.5 mg was determined to be the optimal dose. </a:t>
            </a:r>
            <a:r>
              <a:rPr lang="en-US" altLang="en-US" sz="2400" dirty="0" err="1"/>
              <a:t>Dulaglutide</a:t>
            </a:r>
            <a:r>
              <a:rPr lang="en-US" altLang="en-US" sz="2400" dirty="0"/>
              <a:t> 0.75mg met criteria for the second dose. </a:t>
            </a:r>
            <a:r>
              <a:rPr lang="en-US" altLang="en-US" sz="2400" dirty="0" err="1"/>
              <a:t>Dulaglutide</a:t>
            </a:r>
            <a:r>
              <a:rPr lang="en-US" altLang="en-US" sz="2400" dirty="0"/>
              <a:t> 1.5 mg showed the greatest Bayesian mean change from baseline (95% credible interval) in HbA1c versus </a:t>
            </a:r>
            <a:r>
              <a:rPr lang="en-US" altLang="en-US" sz="2400" dirty="0" err="1"/>
              <a:t>sitagliptin</a:t>
            </a:r>
            <a:r>
              <a:rPr lang="en-US" altLang="en-US" sz="2400" dirty="0"/>
              <a:t> at 52weeks −0.63 (−0.98 to −0.20)%. </a:t>
            </a:r>
            <a:r>
              <a:rPr lang="en-US" altLang="en-US" sz="2400" dirty="0" err="1"/>
              <a:t>Dulaglutide</a:t>
            </a:r>
            <a:r>
              <a:rPr lang="en-US" altLang="en-US" sz="2400" dirty="0"/>
              <a:t> 2.0 mg showed the greatest placebo-adjusted mean change in weight [−1.99 (−2.88 to −1.20) kg] and in PR [0.78 (-2.10 to 3.80) </a:t>
            </a:r>
            <a:r>
              <a:rPr lang="en-US" altLang="en-US" sz="2400" dirty="0" err="1"/>
              <a:t>bpm</a:t>
            </a:r>
            <a:r>
              <a:rPr lang="en-US" altLang="en-US" sz="2400" dirty="0"/>
              <a:t>]. </a:t>
            </a:r>
            <a:r>
              <a:rPr lang="en-US" altLang="en-US" sz="2400" dirty="0" err="1"/>
              <a:t>Dulaglutide</a:t>
            </a:r>
            <a:r>
              <a:rPr lang="en-US" altLang="en-US" sz="2400" dirty="0"/>
              <a:t> 1.5 mg showed the greatest placebo-adjusted mean change in DBP [−0.62 (−3.40 to 2.30) mmHg].</a:t>
            </a:r>
            <a:endParaRPr lang="en-US" altLang="en-US" sz="2400" dirty="0" smtClean="0"/>
          </a:p>
        </p:txBody>
      </p:sp>
      <p:sp>
        <p:nvSpPr>
          <p:cNvPr id="2" name="Title 1"/>
          <p:cNvSpPr>
            <a:spLocks noGrp="1"/>
          </p:cNvSpPr>
          <p:nvPr>
            <p:ph type="title"/>
          </p:nvPr>
        </p:nvSpPr>
        <p:spPr/>
        <p:txBody>
          <a:bodyPr>
            <a:normAutofit/>
          </a:bodyPr>
          <a:lstStyle/>
          <a:p>
            <a:r>
              <a:rPr lang="en-US" sz="4000" dirty="0" smtClean="0"/>
              <a:t>Efficacy Result</a:t>
            </a: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altLang="en-US" sz="4000" dirty="0" smtClean="0"/>
              <a:t>Sensitivity Analyses</a:t>
            </a:r>
          </a:p>
        </p:txBody>
      </p:sp>
      <p:sp>
        <p:nvSpPr>
          <p:cNvPr id="10243" name="Content Placeholder 2"/>
          <p:cNvSpPr>
            <a:spLocks noGrp="1"/>
          </p:cNvSpPr>
          <p:nvPr>
            <p:ph idx="1"/>
          </p:nvPr>
        </p:nvSpPr>
        <p:spPr>
          <a:xfrm>
            <a:off x="457200" y="1608666"/>
            <a:ext cx="8229600" cy="4868333"/>
          </a:xfrm>
        </p:spPr>
        <p:txBody>
          <a:bodyPr/>
          <a:lstStyle/>
          <a:p>
            <a:pPr marL="0" indent="0">
              <a:buNone/>
              <a:defRPr/>
            </a:pPr>
            <a:r>
              <a:rPr lang="en-US" sz="2400" dirty="0"/>
              <a:t>Trial simulation was used to demonstrate the operating characteristics of this design </a:t>
            </a:r>
            <a:r>
              <a:rPr lang="en-US" sz="2400" dirty="0" smtClean="0"/>
              <a:t>and compare efficiencies </a:t>
            </a:r>
            <a:r>
              <a:rPr lang="en-US" sz="2400" dirty="0"/>
              <a:t>of </a:t>
            </a:r>
            <a:r>
              <a:rPr lang="en-US" sz="2400" dirty="0" smtClean="0"/>
              <a:t>the </a:t>
            </a:r>
            <a:r>
              <a:rPr lang="en-US" sz="2400" dirty="0"/>
              <a:t>adaptive approach to that of a conventional fixed-dose design</a:t>
            </a:r>
            <a:r>
              <a:rPr lang="en-US" sz="2400" dirty="0" smtClean="0"/>
              <a:t>.  A </a:t>
            </a:r>
            <a:r>
              <a:rPr lang="en-US" sz="2400" dirty="0"/>
              <a:t>typical dose-finding Phase 2 fixed design trial was simulated as a reference design using analogous decision rules with the most likely scenario. In these simulations appropriate doses were selected approximately 6% of the time. Extending the length of time of the trial from 12 weeks to 26 weeks did not meaningfully improve these results. The low likelihood of selecting a dose is largely due to the failure to identify a dose that satisfies the strict heart rate and blood pressure criteria.</a:t>
            </a:r>
          </a:p>
          <a:p>
            <a:pPr marL="0" indent="0" eaLnBrk="1" hangingPunct="1">
              <a:buFont typeface="Arial" charset="0"/>
              <a:buNone/>
              <a:defRPr/>
            </a:pPr>
            <a:endParaRPr lang="en-US" dirty="0" smtClean="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US" altLang="en-US" sz="4000" dirty="0" smtClean="0"/>
              <a:t>Conclusion</a:t>
            </a:r>
          </a:p>
        </p:txBody>
      </p:sp>
      <p:sp>
        <p:nvSpPr>
          <p:cNvPr id="11267" name="Content Placeholder 2"/>
          <p:cNvSpPr>
            <a:spLocks noGrp="1"/>
          </p:cNvSpPr>
          <p:nvPr>
            <p:ph idx="1"/>
          </p:nvPr>
        </p:nvSpPr>
        <p:spPr/>
        <p:txBody>
          <a:bodyPr/>
          <a:lstStyle/>
          <a:p>
            <a:pPr marL="0" indent="0">
              <a:buNone/>
              <a:defRPr/>
            </a:pPr>
            <a:r>
              <a:rPr lang="en-US" altLang="en-US" sz="2400" dirty="0"/>
              <a:t>The Bayesian algorithm allowed for an efficient exploration of a large number of doses and selected </a:t>
            </a:r>
            <a:r>
              <a:rPr lang="en-US" altLang="en-US" sz="2400" dirty="0" err="1"/>
              <a:t>dulaglutide</a:t>
            </a:r>
            <a:r>
              <a:rPr lang="en-US" altLang="en-US" sz="2400" dirty="0"/>
              <a:t> doses of 1.5 and 0.75mg for further investigation in this trial.</a:t>
            </a:r>
            <a:endParaRPr lang="en-US" altLang="en-US"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US" altLang="en-US" sz="4000" dirty="0" smtClean="0"/>
              <a:t>Executive Summary/Abstract</a:t>
            </a:r>
          </a:p>
        </p:txBody>
      </p:sp>
      <p:sp>
        <p:nvSpPr>
          <p:cNvPr id="3075" name="Content Placeholder 2"/>
          <p:cNvSpPr>
            <a:spLocks noGrp="1"/>
          </p:cNvSpPr>
          <p:nvPr>
            <p:ph idx="1"/>
          </p:nvPr>
        </p:nvSpPr>
        <p:spPr/>
        <p:txBody>
          <a:bodyPr/>
          <a:lstStyle/>
          <a:p>
            <a:pPr marL="0" indent="0">
              <a:buNone/>
              <a:defRPr/>
            </a:pPr>
            <a:r>
              <a:rPr lang="en-US" sz="2400" dirty="0" err="1"/>
              <a:t>Dulaglutide</a:t>
            </a:r>
            <a:r>
              <a:rPr lang="en-US" sz="2400" dirty="0"/>
              <a:t> is a once-weekly glucagon-like peptide-1 analog for the treatment of </a:t>
            </a:r>
            <a:r>
              <a:rPr lang="en-US" sz="2400" dirty="0" smtClean="0"/>
              <a:t>T2DM. </a:t>
            </a:r>
            <a:r>
              <a:rPr lang="en-US" sz="2400" dirty="0"/>
              <a:t>During its development, an adaptive, dose-finding, inferentially seamless phase 2/3 study (AWARD-5)  was utilized to identify up to two doses (Low and High doses) at end of stage 1 that have a high probability of meeting criteria for safety and efficacy. The Bayesian algorithm allowed for an efficient exploration of a large number of doses and selected </a:t>
            </a:r>
            <a:r>
              <a:rPr lang="en-US" sz="2400" dirty="0" err="1"/>
              <a:t>dulaglutide</a:t>
            </a:r>
            <a:r>
              <a:rPr lang="en-US" sz="2400" dirty="0"/>
              <a:t> doses of 1.5 and 0.75mg at 26 weeks for further investigation in stage 2 of this study.  Both </a:t>
            </a:r>
            <a:r>
              <a:rPr lang="en-US" sz="2400" dirty="0" err="1"/>
              <a:t>dulaglutide</a:t>
            </a:r>
            <a:r>
              <a:rPr lang="en-US" sz="2400" dirty="0"/>
              <a:t> doses demonstrated superior glycemic control versus </a:t>
            </a:r>
            <a:r>
              <a:rPr lang="en-US" sz="2400" dirty="0" err="1"/>
              <a:t>sitagliptin</a:t>
            </a:r>
            <a:r>
              <a:rPr lang="en-US" sz="2400" dirty="0"/>
              <a:t> at 52 weeks with an acceptable tolerability and safety profile.</a:t>
            </a:r>
            <a:endParaRPr 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US" altLang="en-US" sz="4000" dirty="0" smtClean="0"/>
              <a:t>Background</a:t>
            </a:r>
          </a:p>
        </p:txBody>
      </p:sp>
      <p:sp>
        <p:nvSpPr>
          <p:cNvPr id="3" name="Content Placeholder 2"/>
          <p:cNvSpPr>
            <a:spLocks noGrp="1"/>
          </p:cNvSpPr>
          <p:nvPr>
            <p:ph idx="1"/>
          </p:nvPr>
        </p:nvSpPr>
        <p:spPr/>
        <p:txBody>
          <a:bodyPr rtlCol="0">
            <a:noAutofit/>
          </a:bodyPr>
          <a:lstStyle/>
          <a:p>
            <a:pPr marL="0" indent="0">
              <a:buNone/>
              <a:defRPr/>
            </a:pPr>
            <a:r>
              <a:rPr lang="en-US" sz="2400" dirty="0"/>
              <a:t>Dose selection for the </a:t>
            </a:r>
            <a:r>
              <a:rPr lang="en-US" sz="2400" dirty="0" err="1"/>
              <a:t>dulaglutide</a:t>
            </a:r>
            <a:r>
              <a:rPr lang="en-US" sz="2400" dirty="0"/>
              <a:t> clinical development program utilized an adaptive design within the first confirmatory </a:t>
            </a:r>
            <a:r>
              <a:rPr lang="en-US" sz="2400" dirty="0" err="1"/>
              <a:t>dulaglutide</a:t>
            </a:r>
            <a:r>
              <a:rPr lang="en-US" sz="2400" dirty="0"/>
              <a:t> trial (AWARD-5) that enabled exploration of </a:t>
            </a:r>
            <a:r>
              <a:rPr lang="en-US" sz="2400" dirty="0" smtClean="0"/>
              <a:t>7 </a:t>
            </a:r>
            <a:r>
              <a:rPr lang="en-US" sz="2400" dirty="0"/>
              <a:t>doses in a dose-finding portion, and possible selection of up to </a:t>
            </a:r>
            <a:r>
              <a:rPr lang="en-US" sz="2400" dirty="0" smtClean="0"/>
              <a:t>2 </a:t>
            </a:r>
            <a:r>
              <a:rPr lang="en-US" sz="2400" dirty="0"/>
              <a:t>doses. The primary and secondary objectives compared the efficacy and safety of selected </a:t>
            </a:r>
            <a:r>
              <a:rPr lang="en-US" sz="2400" dirty="0" err="1"/>
              <a:t>dulaglutide</a:t>
            </a:r>
            <a:r>
              <a:rPr lang="en-US" sz="2400" dirty="0"/>
              <a:t> doses and with placebo at 26 weeks, and with </a:t>
            </a:r>
            <a:r>
              <a:rPr lang="en-US" sz="2400" dirty="0" err="1"/>
              <a:t>sitagliptin</a:t>
            </a:r>
            <a:r>
              <a:rPr lang="en-US" sz="2400" dirty="0"/>
              <a:t> at 52 and 104 weeks</a:t>
            </a:r>
            <a:r>
              <a:rPr lang="en-US" sz="2400" dirty="0" smtClean="0"/>
              <a:t>.</a:t>
            </a:r>
          </a:p>
          <a:p>
            <a:pPr marL="0" indent="0">
              <a:buNone/>
              <a:defRPr/>
            </a:pPr>
            <a:r>
              <a:rPr lang="en-US" sz="2400" dirty="0"/>
              <a:t>Study </a:t>
            </a:r>
            <a:r>
              <a:rPr lang="en-US" sz="2400" dirty="0" smtClean="0"/>
              <a:t>is divided </a:t>
            </a:r>
            <a:r>
              <a:rPr lang="en-US" sz="2400" dirty="0"/>
              <a:t>into 2 stages based on 2 randomization schemes: </a:t>
            </a:r>
          </a:p>
          <a:p>
            <a:pPr marL="457200" lvl="1" indent="0">
              <a:buNone/>
              <a:defRPr/>
            </a:pPr>
            <a:r>
              <a:rPr lang="en-US" sz="2400" dirty="0"/>
              <a:t>Stage 1: Bayesian adaptive scheme </a:t>
            </a:r>
          </a:p>
          <a:p>
            <a:pPr marL="457200" lvl="1" indent="0">
              <a:buNone/>
              <a:defRPr/>
            </a:pPr>
            <a:r>
              <a:rPr lang="en-US" sz="2400" dirty="0"/>
              <a:t>Stage 2: A fixed scheme </a:t>
            </a:r>
          </a:p>
          <a:p>
            <a:pPr marL="0" indent="0">
              <a:buNone/>
              <a:defRPr/>
            </a:pPr>
            <a:endParaRPr 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US" altLang="en-US" sz="4000" dirty="0" smtClean="0"/>
              <a:t>Background </a:t>
            </a:r>
          </a:p>
        </p:txBody>
      </p:sp>
      <p:sp>
        <p:nvSpPr>
          <p:cNvPr id="3" name="Content Placeholder 2"/>
          <p:cNvSpPr>
            <a:spLocks noGrp="1"/>
          </p:cNvSpPr>
          <p:nvPr>
            <p:ph idx="1"/>
          </p:nvPr>
        </p:nvSpPr>
        <p:spPr>
          <a:xfrm>
            <a:off x="457200" y="1608667"/>
            <a:ext cx="8229600" cy="4517496"/>
          </a:xfrm>
        </p:spPr>
        <p:txBody>
          <a:bodyPr rtlCol="0">
            <a:normAutofit/>
          </a:bodyPr>
          <a:lstStyle/>
          <a:p>
            <a:pPr marL="0" indent="0">
              <a:buNone/>
              <a:defRPr/>
            </a:pPr>
            <a:r>
              <a:rPr lang="en-US" sz="2400" dirty="0" smtClean="0"/>
              <a:t>Stage </a:t>
            </a:r>
            <a:r>
              <a:rPr lang="en-US" sz="2400" dirty="0"/>
              <a:t>1 </a:t>
            </a:r>
            <a:r>
              <a:rPr lang="en-US" sz="2400" dirty="0" smtClean="0"/>
              <a:t>employed </a:t>
            </a:r>
            <a:r>
              <a:rPr lang="en-US" sz="2400" dirty="0"/>
              <a:t>an adaptive, dose-finding design to lead to a </a:t>
            </a:r>
            <a:r>
              <a:rPr lang="en-US" sz="2400" dirty="0" err="1"/>
              <a:t>dula</a:t>
            </a:r>
            <a:r>
              <a:rPr lang="en-US" sz="2400" dirty="0"/>
              <a:t> dose-selection decision or early study termination due to futility. Since dose selection occurred, </a:t>
            </a:r>
            <a:r>
              <a:rPr lang="en-US" sz="2400" dirty="0" smtClean="0"/>
              <a:t>study </a:t>
            </a:r>
            <a:r>
              <a:rPr lang="en-US" sz="2400" dirty="0"/>
              <a:t>proceeded to stage 2 that allowed continued evaluation of the selected </a:t>
            </a:r>
            <a:r>
              <a:rPr lang="en-US" sz="2400" dirty="0" err="1"/>
              <a:t>dula</a:t>
            </a:r>
            <a:r>
              <a:rPr lang="en-US" sz="2400" dirty="0"/>
              <a:t> doses. The statistical inference for the selected doses at the end of the confirmatory phase used all data from the relevant treatment groups from both stages, with appropriate statistical methodology to avoid inflation of the Type I error rate. Although the adaptive algorithm employed Bayesian methods, the final analysis used </a:t>
            </a:r>
            <a:r>
              <a:rPr lang="en-US" sz="2400" dirty="0" err="1"/>
              <a:t>frequentist</a:t>
            </a:r>
            <a:r>
              <a:rPr lang="en-US" sz="2400" dirty="0"/>
              <a:t> methods. At completion, the entire study served as a confirmatory phase 3 trial</a:t>
            </a:r>
            <a:r>
              <a:rPr lang="en-US" sz="2400" dirty="0" smtClean="0"/>
              <a:t>.</a:t>
            </a:r>
            <a:endParaRPr lang="en-US" sz="2400" dirty="0"/>
          </a:p>
        </p:txBody>
      </p:sp>
    </p:spTree>
    <p:extLst>
      <p:ext uri="{BB962C8B-B14F-4D97-AF65-F5344CB8AC3E}">
        <p14:creationId xmlns:p14="http://schemas.microsoft.com/office/powerpoint/2010/main" val="320967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ltLang="en-US" sz="4000" dirty="0" smtClean="0"/>
              <a:t>Bayesian Justification</a:t>
            </a:r>
          </a:p>
        </p:txBody>
      </p:sp>
      <p:sp>
        <p:nvSpPr>
          <p:cNvPr id="5123" name="Content Placeholder 2"/>
          <p:cNvSpPr>
            <a:spLocks noGrp="1"/>
          </p:cNvSpPr>
          <p:nvPr>
            <p:ph idx="1"/>
          </p:nvPr>
        </p:nvSpPr>
        <p:spPr/>
        <p:txBody>
          <a:bodyPr/>
          <a:lstStyle/>
          <a:p>
            <a:pPr marL="0" indent="0">
              <a:buNone/>
              <a:defRPr/>
            </a:pPr>
            <a:r>
              <a:rPr lang="en-US" sz="2400" dirty="0"/>
              <a:t>Dose selection is a pivotal milestone in drug development and has important implications for the ultimate usefulness of a drug.  Lilly conducted a 52-week, 2 stage, adaptive, inferentially seamless phase 2/3 study in patients with type 2 diabetes mellitus as a pivotal trial in the clinical development of </a:t>
            </a:r>
            <a:r>
              <a:rPr lang="en-US" sz="2400" dirty="0" err="1"/>
              <a:t>dulaglutide</a:t>
            </a:r>
            <a:r>
              <a:rPr lang="en-US" sz="2400" dirty="0"/>
              <a:t>.  One objective of the study is to identify up to 2 doses of </a:t>
            </a:r>
            <a:r>
              <a:rPr lang="en-US" sz="2400" dirty="0" err="1"/>
              <a:t>dulaglutide</a:t>
            </a:r>
            <a:r>
              <a:rPr lang="en-US" sz="2400" dirty="0"/>
              <a:t> (referred to as the high and low dose) to be continued into Stage 2 of this trial and used in all Phase 3 clinical trials to evaluate the safety and efficacy of </a:t>
            </a:r>
            <a:r>
              <a:rPr lang="en-US" sz="2400" dirty="0" err="1"/>
              <a:t>dulaglutide</a:t>
            </a:r>
            <a:r>
              <a:rPr lang="en-US" sz="2400" dirty="0"/>
              <a:t>.</a:t>
            </a:r>
            <a:endParaRPr lang="en-US"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ltLang="en-US" sz="4000" dirty="0" smtClean="0"/>
              <a:t>Bayesian Justification</a:t>
            </a:r>
          </a:p>
        </p:txBody>
      </p:sp>
      <p:sp>
        <p:nvSpPr>
          <p:cNvPr id="5123" name="Content Placeholder 2"/>
          <p:cNvSpPr>
            <a:spLocks noGrp="1"/>
          </p:cNvSpPr>
          <p:nvPr>
            <p:ph idx="1"/>
          </p:nvPr>
        </p:nvSpPr>
        <p:spPr/>
        <p:txBody>
          <a:bodyPr/>
          <a:lstStyle/>
          <a:p>
            <a:pPr marL="0" indent="0">
              <a:buNone/>
              <a:defRPr/>
            </a:pPr>
            <a:r>
              <a:rPr lang="en-US" sz="2400" dirty="0"/>
              <a:t>In place of a traditional Phase 2 dose-finding study, the initial stage of this trial employed a Bayesian adaptive dose-finding design to lead to a </a:t>
            </a:r>
            <a:r>
              <a:rPr lang="en-US" sz="2400" dirty="0" err="1"/>
              <a:t>dulaglutide</a:t>
            </a:r>
            <a:r>
              <a:rPr lang="en-US" sz="2400" dirty="0"/>
              <a:t> dose-selection decision.  The adaptive design feature allowed for a broader range of </a:t>
            </a:r>
            <a:r>
              <a:rPr lang="en-US" sz="2400" dirty="0" err="1"/>
              <a:t>dulaglutide</a:t>
            </a:r>
            <a:r>
              <a:rPr lang="en-US" sz="2400" dirty="0"/>
              <a:t> doses evaluated, optimized patient treatment in the trial based on accumulating data, and enabled improved characterization of the dose-response relationship thereby leading to better selection of the </a:t>
            </a:r>
            <a:r>
              <a:rPr lang="en-US" sz="2400" dirty="0" err="1"/>
              <a:t>dulaglutide</a:t>
            </a:r>
            <a:r>
              <a:rPr lang="en-US" sz="2400" dirty="0"/>
              <a:t> doses carried forward into the Phase 3 trials. </a:t>
            </a:r>
            <a:endParaRPr lang="en-US" sz="2400" dirty="0" smtClean="0"/>
          </a:p>
        </p:txBody>
      </p:sp>
    </p:spTree>
    <p:extLst>
      <p:ext uri="{BB962C8B-B14F-4D97-AF65-F5344CB8AC3E}">
        <p14:creationId xmlns:p14="http://schemas.microsoft.com/office/powerpoint/2010/main" val="391963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altLang="en-US" sz="4000" dirty="0" smtClean="0"/>
              <a:t>Statistical Analysis </a:t>
            </a:r>
            <a:r>
              <a:rPr lang="en-US" altLang="en-US" sz="4000" dirty="0"/>
              <a:t>P</a:t>
            </a:r>
            <a:r>
              <a:rPr lang="en-US" altLang="en-US" sz="4000" dirty="0" smtClean="0"/>
              <a:t>lan</a:t>
            </a:r>
          </a:p>
        </p:txBody>
      </p:sp>
      <p:sp>
        <p:nvSpPr>
          <p:cNvPr id="3" name="Content Placeholder 2"/>
          <p:cNvSpPr>
            <a:spLocks noGrp="1"/>
          </p:cNvSpPr>
          <p:nvPr>
            <p:ph idx="1"/>
          </p:nvPr>
        </p:nvSpPr>
        <p:spPr>
          <a:xfrm>
            <a:off x="457200" y="1608667"/>
            <a:ext cx="8229600" cy="4517496"/>
          </a:xfrm>
        </p:spPr>
        <p:txBody>
          <a:bodyPr rtlCol="0">
            <a:noAutofit/>
          </a:bodyPr>
          <a:lstStyle/>
          <a:p>
            <a:pPr marL="0" indent="0">
              <a:buNone/>
              <a:defRPr/>
            </a:pPr>
            <a:r>
              <a:rPr lang="en-US" sz="2200" dirty="0" smtClean="0"/>
              <a:t>In Stage </a:t>
            </a:r>
            <a:r>
              <a:rPr lang="en-US" sz="2200" dirty="0"/>
              <a:t>1, an adaptive treatment allocation was used to assign patients to the </a:t>
            </a:r>
            <a:r>
              <a:rPr lang="en-US" sz="2200" dirty="0" err="1"/>
              <a:t>dula</a:t>
            </a:r>
            <a:r>
              <a:rPr lang="en-US" sz="2200" dirty="0"/>
              <a:t> doses. The adaptations were based on a clinical utility index (CUI), a single metric that reflects </a:t>
            </a:r>
            <a:r>
              <a:rPr lang="en-US" sz="2200" dirty="0" smtClean="0"/>
              <a:t>4 </a:t>
            </a:r>
            <a:r>
              <a:rPr lang="en-US" sz="2200" dirty="0" err="1"/>
              <a:t>prespecified</a:t>
            </a:r>
            <a:r>
              <a:rPr lang="en-US" sz="2200" dirty="0"/>
              <a:t> safety and efficacy response </a:t>
            </a:r>
            <a:r>
              <a:rPr lang="en-US" sz="2200" dirty="0" smtClean="0"/>
              <a:t>measures: </a:t>
            </a:r>
          </a:p>
          <a:p>
            <a:r>
              <a:rPr lang="en-US" sz="2200" dirty="0" smtClean="0"/>
              <a:t>hemoglobin </a:t>
            </a:r>
            <a:r>
              <a:rPr lang="en-US" sz="2200" dirty="0"/>
              <a:t>A1c (HbA1c</a:t>
            </a:r>
            <a:r>
              <a:rPr lang="en-US" sz="2200" dirty="0" smtClean="0"/>
              <a:t>); </a:t>
            </a:r>
            <a:r>
              <a:rPr lang="en-US" sz="2200" dirty="0"/>
              <a:t>an established biomarker of glycemic control in patients with </a:t>
            </a:r>
            <a:r>
              <a:rPr lang="en-US" sz="2200" dirty="0" smtClean="0"/>
              <a:t>diabetes </a:t>
            </a:r>
          </a:p>
          <a:p>
            <a:r>
              <a:rPr lang="en-US" sz="2200" dirty="0" smtClean="0"/>
              <a:t>Weight; weight loss is a potential safety benefit of GLP-1 analogs</a:t>
            </a:r>
          </a:p>
          <a:p>
            <a:r>
              <a:rPr lang="en-US" sz="2200" dirty="0" smtClean="0"/>
              <a:t>Heart </a:t>
            </a:r>
            <a:r>
              <a:rPr lang="en-US" sz="2200" dirty="0"/>
              <a:t>rate (</a:t>
            </a:r>
            <a:r>
              <a:rPr lang="en-US" sz="2200" dirty="0" smtClean="0"/>
              <a:t>HR)</a:t>
            </a:r>
          </a:p>
          <a:p>
            <a:r>
              <a:rPr lang="en-US" sz="2200" dirty="0" smtClean="0"/>
              <a:t>Diastolic </a:t>
            </a:r>
            <a:r>
              <a:rPr lang="en-US" sz="2200" dirty="0"/>
              <a:t>blood pressure (DBP).  </a:t>
            </a:r>
            <a:endParaRPr lang="en-US" sz="2200" dirty="0" smtClean="0"/>
          </a:p>
          <a:p>
            <a:pPr marL="0" indent="0">
              <a:buNone/>
              <a:defRPr/>
            </a:pPr>
            <a:r>
              <a:rPr lang="en-US" sz="2200" dirty="0" smtClean="0"/>
              <a:t>Heart </a:t>
            </a:r>
            <a:r>
              <a:rPr lang="en-US" sz="2200" dirty="0"/>
              <a:t>rate and diastolic blood pressure are expected to be the dose-limiting safety parameters for </a:t>
            </a:r>
            <a:r>
              <a:rPr lang="en-US" sz="2200" dirty="0" err="1"/>
              <a:t>dulaglutide</a:t>
            </a:r>
            <a:r>
              <a:rPr lang="en-US" sz="22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altLang="en-US" sz="4000" dirty="0" smtClean="0"/>
              <a:t>Statistical Analysis </a:t>
            </a:r>
            <a:r>
              <a:rPr lang="en-US" altLang="en-US" sz="4000" dirty="0"/>
              <a:t>P</a:t>
            </a:r>
            <a:r>
              <a:rPr lang="en-US" altLang="en-US" sz="4000" dirty="0" smtClean="0"/>
              <a:t>lan</a:t>
            </a:r>
          </a:p>
        </p:txBody>
      </p:sp>
      <p:sp>
        <p:nvSpPr>
          <p:cNvPr id="3" name="Content Placeholder 2"/>
          <p:cNvSpPr>
            <a:spLocks noGrp="1"/>
          </p:cNvSpPr>
          <p:nvPr>
            <p:ph idx="1"/>
          </p:nvPr>
        </p:nvSpPr>
        <p:spPr/>
        <p:txBody>
          <a:bodyPr rtlCol="0">
            <a:normAutofit fontScale="92500"/>
          </a:bodyPr>
          <a:lstStyle/>
          <a:p>
            <a:pPr marL="0" indent="0">
              <a:buNone/>
              <a:defRPr/>
            </a:pPr>
            <a:r>
              <a:rPr lang="en-US" sz="2400" dirty="0" err="1" smtClean="0"/>
              <a:t>Dula</a:t>
            </a:r>
            <a:r>
              <a:rPr lang="en-US" sz="2400" dirty="0" smtClean="0"/>
              <a:t> </a:t>
            </a:r>
            <a:r>
              <a:rPr lang="en-US" sz="2400" dirty="0"/>
              <a:t>decision rules are designed to select doses based on the likelihood of meeting 1 of 3 profiles. The </a:t>
            </a:r>
            <a:r>
              <a:rPr lang="en-US" sz="2400" dirty="0" smtClean="0"/>
              <a:t>HbA1c reduction observed </a:t>
            </a:r>
            <a:r>
              <a:rPr lang="en-US" sz="2400" dirty="0"/>
              <a:t>with selected </a:t>
            </a:r>
            <a:r>
              <a:rPr lang="en-US" sz="2400" dirty="0" err="1"/>
              <a:t>dula</a:t>
            </a:r>
            <a:r>
              <a:rPr lang="en-US" sz="2400" dirty="0"/>
              <a:t> doses </a:t>
            </a:r>
            <a:r>
              <a:rPr lang="en-US" sz="2400" dirty="0" smtClean="0"/>
              <a:t>should </a:t>
            </a:r>
            <a:r>
              <a:rPr lang="en-US" sz="2400" dirty="0"/>
              <a:t>be either </a:t>
            </a:r>
            <a:r>
              <a:rPr lang="en-US" sz="2400" dirty="0" err="1"/>
              <a:t>noninferior</a:t>
            </a:r>
            <a:r>
              <a:rPr lang="en-US" sz="2400" dirty="0"/>
              <a:t> or preferentially superior to that of </a:t>
            </a:r>
            <a:r>
              <a:rPr lang="en-US" sz="2400" dirty="0" err="1"/>
              <a:t>sitagliptin</a:t>
            </a:r>
            <a:r>
              <a:rPr lang="en-US" sz="2400" dirty="0"/>
              <a:t> at 12 months. </a:t>
            </a:r>
            <a:endParaRPr lang="en-US" sz="2400" dirty="0" smtClean="0"/>
          </a:p>
          <a:p>
            <a:r>
              <a:rPr lang="en-US" sz="2400" dirty="0" smtClean="0"/>
              <a:t>If </a:t>
            </a:r>
            <a:r>
              <a:rPr lang="en-US" sz="2400" dirty="0"/>
              <a:t>the glycemic control of the doses selected is superior to that of </a:t>
            </a:r>
            <a:r>
              <a:rPr lang="en-US" sz="2400" dirty="0" err="1"/>
              <a:t>sitagliptin</a:t>
            </a:r>
            <a:r>
              <a:rPr lang="en-US" sz="2400" dirty="0"/>
              <a:t>, then weight neutrality is </a:t>
            </a:r>
            <a:r>
              <a:rPr lang="en-US" sz="2400" dirty="0" smtClean="0"/>
              <a:t>acceptable.</a:t>
            </a:r>
          </a:p>
          <a:p>
            <a:r>
              <a:rPr lang="en-US" sz="2400" dirty="0" smtClean="0"/>
              <a:t>If </a:t>
            </a:r>
            <a:r>
              <a:rPr lang="en-US" sz="2400" dirty="0"/>
              <a:t>the glycemic control of the doses selected is only </a:t>
            </a:r>
            <a:r>
              <a:rPr lang="en-US" sz="2400" dirty="0" err="1"/>
              <a:t>noninferior</a:t>
            </a:r>
            <a:r>
              <a:rPr lang="en-US" sz="2400" dirty="0"/>
              <a:t> to that of </a:t>
            </a:r>
            <a:r>
              <a:rPr lang="en-US" sz="2400" dirty="0" err="1"/>
              <a:t>sitagliptin</a:t>
            </a:r>
            <a:r>
              <a:rPr lang="en-US" sz="2400" dirty="0"/>
              <a:t>, then weight loss (at least 2.5 kg @ 6 months ) must be associated with the compound.  </a:t>
            </a:r>
            <a:endParaRPr lang="en-US" sz="2400" dirty="0" smtClean="0"/>
          </a:p>
          <a:p>
            <a:r>
              <a:rPr lang="en-US" sz="2400" dirty="0" smtClean="0"/>
              <a:t>Alternatively</a:t>
            </a:r>
            <a:r>
              <a:rPr lang="en-US" sz="2400" dirty="0"/>
              <a:t>, if the doses selected do not demonstrate superiority to </a:t>
            </a:r>
            <a:r>
              <a:rPr lang="en-US" sz="2400" dirty="0" err="1"/>
              <a:t>sitagliptin</a:t>
            </a:r>
            <a:r>
              <a:rPr lang="en-US" sz="2400" dirty="0"/>
              <a:t> and have no associated weight loss, then at least a mean 1.0% reduction in HbA1c (from baseline) is desired. </a:t>
            </a:r>
          </a:p>
          <a:p>
            <a:pPr marL="0" indent="0">
              <a:buNone/>
              <a:defRPr/>
            </a:pPr>
            <a:endParaRPr lang="en-US" dirty="0" smtClean="0">
              <a:solidFill>
                <a:srgbClr val="0070C0"/>
              </a:solidFill>
            </a:endParaRPr>
          </a:p>
        </p:txBody>
      </p:sp>
    </p:spTree>
    <p:extLst>
      <p:ext uri="{BB962C8B-B14F-4D97-AF65-F5344CB8AC3E}">
        <p14:creationId xmlns:p14="http://schemas.microsoft.com/office/powerpoint/2010/main" val="1654073088"/>
      </p:ext>
    </p:extLst>
  </p:cSld>
  <p:clrMapOvr>
    <a:masterClrMapping/>
  </p:clrMapOvr>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_PPT_Template.pptx" id="{B2568D1C-75B1-4D2D-99D4-6A83A1D2BFB2}" vid="{443468FF-A97C-4BFD-8D16-F3708C2484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IA Document" ma:contentTypeID="0x0101007EDFF2051E4E304A84E61DD9B9CEA93D002298FAF1B3CDDA4D892B47E2DBEFE2D9" ma:contentTypeVersion="3" ma:contentTypeDescription="Create a new document." ma:contentTypeScope="" ma:versionID="4dca7694885e06b15a968b6331fbf95b">
  <xsd:schema xmlns:xsd="http://www.w3.org/2001/XMLSchema" xmlns:p="http://schemas.microsoft.com/office/2006/metadata/properties" xmlns:ns2="d9d0f46b-f6a6-4db7-a277-b2edc3298236" targetNamespace="http://schemas.microsoft.com/office/2006/metadata/properties" ma:root="true" ma:fieldsID="5c3fe42d6d1fb4970bcb9482213d756f" ns2:_="">
    <xsd:import namespace="d9d0f46b-f6a6-4db7-a277-b2edc3298236"/>
    <xsd:element name="properties">
      <xsd:complexType>
        <xsd:sequence>
          <xsd:element name="documentManagement">
            <xsd:complexType>
              <xsd:all>
                <xsd:element ref="ns2:Year"/>
                <xsd:element ref="ns2:Content_x0020_Region"/>
                <xsd:element ref="ns2:Retention_x0020_Schedule"/>
                <xsd:element ref="ns2:Responsible_x0020_Office"/>
                <xsd:element ref="ns2:Doc_x0020_Status"/>
              </xsd:all>
            </xsd:complexType>
          </xsd:element>
        </xsd:sequence>
      </xsd:complexType>
    </xsd:element>
  </xsd:schema>
  <xsd:schema xmlns:xsd="http://www.w3.org/2001/XMLSchema" xmlns:dms="http://schemas.microsoft.com/office/2006/documentManagement/types" targetNamespace="d9d0f46b-f6a6-4db7-a277-b2edc3298236" elementFormDefault="qualified">
    <xsd:import namespace="http://schemas.microsoft.com/office/2006/documentManagement/types"/>
    <xsd:element name="Year" ma:index="8" ma:displayName="Year" ma:list="{090302be-5fa6-4807-8954-04f8be0b0748}" ma:internalName="Year" ma:showField="Title" ma:web="d9d0f46b-f6a6-4db7-a277-b2edc3298236">
      <xsd:simpleType>
        <xsd:restriction base="dms:Lookup"/>
      </xsd:simpleType>
    </xsd:element>
    <xsd:element name="Content_x0020_Region" ma:index="9" ma:displayName="Content Region" ma:list="{6f98ea51-7189-4b6a-a911-ad4d34d5dcf8}" ma:internalName="Content_x0020_Region" ma:showField="Title" ma:web="d9d0f46b-f6a6-4db7-a277-b2edc3298236">
      <xsd:simpleType>
        <xsd:restriction base="dms:Lookup"/>
      </xsd:simpleType>
    </xsd:element>
    <xsd:element name="Retention_x0020_Schedule" ma:index="10" ma:displayName="Retention Schedule" ma:list="{88ff0776-613d-4cb1-be01-79219c896d29}" ma:internalName="Retention_x0020_Schedule" ma:showField="Title" ma:web="d9d0f46b-f6a6-4db7-a277-b2edc3298236">
      <xsd:simpleType>
        <xsd:restriction base="dms:Lookup"/>
      </xsd:simpleType>
    </xsd:element>
    <xsd:element name="Responsible_x0020_Office" ma:index="11" ma:displayName="Responsible Office" ma:list="{f4bb6a4e-f6fb-4236-8cef-05f09eb91670}" ma:internalName="Responsible_x0020_Office" ma:showField="Title" ma:web="d9d0f46b-f6a6-4db7-a277-b2edc3298236">
      <xsd:simpleType>
        <xsd:restriction base="dms:Lookup"/>
      </xsd:simpleType>
    </xsd:element>
    <xsd:element name="Doc_x0020_Status" ma:index="12" ma:displayName="Status" ma:list="{9c958115-5b88-40e9-a53f-abb8ad925efc}" ma:internalName="Doc_x0020_Status" ma:readOnly="false" ma:showField="Title" ma:web="d9d0f46b-f6a6-4db7-a277-b2edc3298236">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Year xmlns="d9d0f46b-f6a6-4db7-a277-b2edc3298236">26</Year>
    <Doc_x0020_Status xmlns="d9d0f46b-f6a6-4db7-a277-b2edc3298236">3</Doc_x0020_Status>
    <Retention_x0020_Schedule xmlns="d9d0f46b-f6a6-4db7-a277-b2edc3298236">5</Retention_x0020_Schedule>
    <Content_x0020_Region xmlns="d9d0f46b-f6a6-4db7-a277-b2edc3298236">3</Content_x0020_Region>
    <Responsible_x0020_Office xmlns="d9d0f46b-f6a6-4db7-a277-b2edc3298236">6</Responsible_x0020_Offi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912B57-5A21-4447-8421-D28F3B15AF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0f46b-f6a6-4db7-a277-b2edc329823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8CC4DD6-9B90-47E1-B2E7-F3E2E684592B}">
  <ds:schemaRefs>
    <ds:schemaRef ds:uri="http://purl.org/dc/elements/1.1/"/>
    <ds:schemaRef ds:uri="http://www.w3.org/XML/1998/namespace"/>
    <ds:schemaRef ds:uri="http://purl.org/dc/terms/"/>
    <ds:schemaRef ds:uri="d9d0f46b-f6a6-4db7-a277-b2edc3298236"/>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DA4D6A6-6F2A-4559-9E90-AF2C8C3DB6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2003</Words>
  <Application>Microsoft Office PowerPoint</Application>
  <PresentationFormat>On-screen Show (4:3)</PresentationFormat>
  <Paragraphs>92</Paragraphs>
  <Slides>23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Default Theme</vt:lpstr>
      <vt:lpstr>Case Example:  Bayesian Adaptive, Dose-Finding, Seamless Phase 2/3 Study of a Long-Acting Glucagon-Like Peptide-1 Analog (Dulaglutide)</vt:lpstr>
      <vt:lpstr>PowerPoint Presentation</vt:lpstr>
      <vt:lpstr>Executive Summary/Abstract</vt:lpstr>
      <vt:lpstr>Background</vt:lpstr>
      <vt:lpstr>Background </vt:lpstr>
      <vt:lpstr>Bayesian Justification</vt:lpstr>
      <vt:lpstr>Bayesian Justification</vt:lpstr>
      <vt:lpstr>Statistical Analysis Plan</vt:lpstr>
      <vt:lpstr>Statistical Analysis Plan</vt:lpstr>
      <vt:lpstr>Statistical Analysis Plan</vt:lpstr>
      <vt:lpstr>Statistical Analysis Plan</vt:lpstr>
      <vt:lpstr>Statistical Analysis Plan</vt:lpstr>
      <vt:lpstr>Tools &lt;Code&gt;</vt:lpstr>
      <vt:lpstr>Efficacy Model  (Adaptive Allocation in Dose Selection Stage)c</vt:lpstr>
      <vt:lpstr>Efficacy Model  (Adaptive Allocation in Dose Selection Stage)c</vt:lpstr>
      <vt:lpstr>Efficacy Model  (Adaptive Allocation in Dose Selection Stage)c</vt:lpstr>
      <vt:lpstr>Efficacy Model  (Adaptive Allocation in Dose Selection Stage)c</vt:lpstr>
      <vt:lpstr>Efficacy Model  (Adaptive Allocation in Dose Selection Stage)c</vt:lpstr>
      <vt:lpstr>Efficacy Model  (Adaptive Allocation in Dose Selection Stage)c</vt:lpstr>
      <vt:lpstr>Efficacy Model  (Adaptive Allocation in Dose Selection Stage)c</vt:lpstr>
      <vt:lpstr>Efficacy Result</vt:lpstr>
      <vt:lpstr>Sensitivity Analyses</vt:lpstr>
      <vt:lpstr>Conclusion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2016-01-27T19:39:54Z</dcterms:created>
  <dcterms:modified xsi:type="dcterms:W3CDTF">2016-02-04T19:19:08Z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0x0101007EDFF2051E4E304A84E61DD9B9CEA93D002298FAF1B3CDDA4D892B47E2DBEFE2D9</vt:lpwstr>
  </property>
  <property fmtid="{D5CDD505-2E9C-101B-9397-08002B2CF9AE}" pid="3" name="Order">
    <vt:r8>1300</vt:r8>
  </property>
</Properties>
</file>